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6" r:id="rId2"/>
  </p:sldMasterIdLst>
  <p:notesMasterIdLst>
    <p:notesMasterId r:id="rId33"/>
  </p:notesMasterIdLst>
  <p:sldIdLst>
    <p:sldId id="256" r:id="rId3"/>
    <p:sldId id="2356" r:id="rId4"/>
    <p:sldId id="2276" r:id="rId5"/>
    <p:sldId id="2394" r:id="rId6"/>
    <p:sldId id="2400" r:id="rId7"/>
    <p:sldId id="2395" r:id="rId8"/>
    <p:sldId id="2372" r:id="rId9"/>
    <p:sldId id="2415" r:id="rId10"/>
    <p:sldId id="2417" r:id="rId11"/>
    <p:sldId id="2421" r:id="rId12"/>
    <p:sldId id="2380" r:id="rId13"/>
    <p:sldId id="2375" r:id="rId14"/>
    <p:sldId id="2419" r:id="rId15"/>
    <p:sldId id="2422" r:id="rId16"/>
    <p:sldId id="2388" r:id="rId17"/>
    <p:sldId id="2374" r:id="rId18"/>
    <p:sldId id="2377" r:id="rId19"/>
    <p:sldId id="2412" r:id="rId20"/>
    <p:sldId id="2376" r:id="rId21"/>
    <p:sldId id="2410" r:id="rId22"/>
    <p:sldId id="2414" r:id="rId23"/>
    <p:sldId id="2401" r:id="rId24"/>
    <p:sldId id="2405" r:id="rId25"/>
    <p:sldId id="2385" r:id="rId26"/>
    <p:sldId id="2418" r:id="rId27"/>
    <p:sldId id="2420" r:id="rId28"/>
    <p:sldId id="2384" r:id="rId29"/>
    <p:sldId id="361" r:id="rId30"/>
    <p:sldId id="2381" r:id="rId31"/>
    <p:sldId id="23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 id="2" name="Berthold Breid" initials="BB" lastIdx="2" clrIdx="1">
    <p:extLst>
      <p:ext uri="{19B8F6BF-5375-455C-9EA6-DF929625EA0E}">
        <p15:presenceInfo xmlns:p15="http://schemas.microsoft.com/office/powerpoint/2012/main" userId="S-1-5-21-3704153572-709428420-2605583286-12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D25"/>
    <a:srgbClr val="F2F3EC"/>
    <a:srgbClr val="F4754C"/>
    <a:srgbClr val="F15A31"/>
    <a:srgbClr val="FFCA2F"/>
    <a:srgbClr val="FFE2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97" autoAdjust="0"/>
  </p:normalViewPr>
  <p:slideViewPr>
    <p:cSldViewPr snapToGrid="0">
      <p:cViewPr>
        <p:scale>
          <a:sx n="80" d="100"/>
          <a:sy n="80" d="100"/>
        </p:scale>
        <p:origin x="98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F65AA-1725-4F6D-91F9-63AC2EC0B220}" type="datetimeFigureOut">
              <a:rPr lang="de-DE" smtClean="0"/>
              <a:t>28.01.2024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DE267-2E3F-40AC-9432-7EFCF62F2678}" type="slidenum">
              <a:rPr lang="de-DE" smtClean="0"/>
              <a:t>‹Nr.›</a:t>
            </a:fld>
            <a:endParaRPr lang="de-DE"/>
          </a:p>
        </p:txBody>
      </p:sp>
    </p:spTree>
    <p:extLst>
      <p:ext uri="{BB962C8B-B14F-4D97-AF65-F5344CB8AC3E}">
        <p14:creationId xmlns:p14="http://schemas.microsoft.com/office/powerpoint/2010/main" val="347948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9ADE267-2E3F-40AC-9432-7EFCF62F2678}" type="slidenum">
              <a:rPr lang="de-DE" smtClean="0"/>
              <a:t>1</a:t>
            </a:fld>
            <a:endParaRPr lang="de-DE"/>
          </a:p>
        </p:txBody>
      </p:sp>
    </p:spTree>
    <p:extLst>
      <p:ext uri="{BB962C8B-B14F-4D97-AF65-F5344CB8AC3E}">
        <p14:creationId xmlns:p14="http://schemas.microsoft.com/office/powerpoint/2010/main" val="3140918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11</a:t>
            </a:fld>
            <a:endParaRPr lang="de-DE"/>
          </a:p>
        </p:txBody>
      </p:sp>
    </p:spTree>
    <p:extLst>
      <p:ext uri="{BB962C8B-B14F-4D97-AF65-F5344CB8AC3E}">
        <p14:creationId xmlns:p14="http://schemas.microsoft.com/office/powerpoint/2010/main" val="3615307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approved</a:t>
            </a:r>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12</a:t>
            </a:fld>
            <a:endParaRPr lang="de-DE"/>
          </a:p>
        </p:txBody>
      </p:sp>
    </p:spTree>
    <p:extLst>
      <p:ext uri="{BB962C8B-B14F-4D97-AF65-F5344CB8AC3E}">
        <p14:creationId xmlns:p14="http://schemas.microsoft.com/office/powerpoint/2010/main" val="2955558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example of trainings (online and physical) for Technicians, Government officers, bankers, universities etc. So that people attending the workshop can understand the kind of trainings that will be </a:t>
            </a:r>
            <a:r>
              <a:rPr lang="en-US" dirty="0" err="1"/>
              <a:t>organised</a:t>
            </a:r>
            <a:endParaRPr lang="en-IN" dirty="0"/>
          </a:p>
          <a:p>
            <a:endParaRPr lang="de-DE" dirty="0"/>
          </a:p>
        </p:txBody>
      </p:sp>
      <p:sp>
        <p:nvSpPr>
          <p:cNvPr id="4" name="Foliennummernplatzhalter 3"/>
          <p:cNvSpPr>
            <a:spLocks noGrp="1"/>
          </p:cNvSpPr>
          <p:nvPr>
            <p:ph type="sldNum" sz="quarter" idx="5"/>
          </p:nvPr>
        </p:nvSpPr>
        <p:spPr/>
        <p:txBody>
          <a:bodyPr/>
          <a:lstStyle/>
          <a:p>
            <a:fld id="{49ADE267-2E3F-40AC-9432-7EFCF62F2678}" type="slidenum">
              <a:rPr lang="de-DE" smtClean="0"/>
              <a:t>13</a:t>
            </a:fld>
            <a:endParaRPr lang="de-DE"/>
          </a:p>
        </p:txBody>
      </p:sp>
    </p:spTree>
    <p:extLst>
      <p:ext uri="{BB962C8B-B14F-4D97-AF65-F5344CB8AC3E}">
        <p14:creationId xmlns:p14="http://schemas.microsoft.com/office/powerpoint/2010/main" val="4267288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15</a:t>
            </a:fld>
            <a:endParaRPr lang="de-DE"/>
          </a:p>
        </p:txBody>
      </p:sp>
    </p:spTree>
    <p:extLst>
      <p:ext uri="{BB962C8B-B14F-4D97-AF65-F5344CB8AC3E}">
        <p14:creationId xmlns:p14="http://schemas.microsoft.com/office/powerpoint/2010/main" val="120930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maybe</a:t>
            </a:r>
            <a:r>
              <a:rPr lang="de-DE" dirty="0"/>
              <a:t> </a:t>
            </a:r>
            <a:r>
              <a:rPr lang="de-DE" dirty="0" err="1"/>
              <a:t>testing</a:t>
            </a:r>
            <a:r>
              <a:rPr lang="de-DE" dirty="0"/>
              <a:t> </a:t>
            </a:r>
            <a:r>
              <a:rPr lang="de-DE" dirty="0" err="1"/>
              <a:t>images</a:t>
            </a:r>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16</a:t>
            </a:fld>
            <a:endParaRPr lang="de-DE"/>
          </a:p>
        </p:txBody>
      </p:sp>
    </p:spTree>
    <p:extLst>
      <p:ext uri="{BB962C8B-B14F-4D97-AF65-F5344CB8AC3E}">
        <p14:creationId xmlns:p14="http://schemas.microsoft.com/office/powerpoint/2010/main" val="2662920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17</a:t>
            </a:fld>
            <a:endParaRPr lang="de-DE"/>
          </a:p>
        </p:txBody>
      </p:sp>
    </p:spTree>
    <p:extLst>
      <p:ext uri="{BB962C8B-B14F-4D97-AF65-F5344CB8AC3E}">
        <p14:creationId xmlns:p14="http://schemas.microsoft.com/office/powerpoint/2010/main" val="1762353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1. knowledge management and dissemination will try to complement existing gaps in and objectives of the STAR-C not overlapping services. </a:t>
            </a:r>
          </a:p>
          <a:p>
            <a:endParaRPr lang="en-US" dirty="0"/>
          </a:p>
          <a:p>
            <a:r>
              <a:rPr lang="en-US" dirty="0"/>
              <a:t>2. SREDA is supporting to the customers on net metering rooftop solar for industry and end users from the commercial establishment.</a:t>
            </a:r>
          </a:p>
          <a:p>
            <a:endParaRPr lang="en-US" dirty="0"/>
          </a:p>
          <a:p>
            <a:r>
              <a:rPr lang="en-US" dirty="0"/>
              <a:t>3. Additional target groups can of course be identified during operation of each STAR-C; knowledge generation and dissemination activities can be adapted for and extended to these new target groups </a:t>
            </a:r>
          </a:p>
          <a:p>
            <a:endParaRPr lang="de-DE" dirty="0"/>
          </a:p>
          <a:p>
            <a:r>
              <a:rPr lang="de-DE" dirty="0" err="1"/>
              <a:t>what</a:t>
            </a:r>
            <a:r>
              <a:rPr lang="de-DE" dirty="0"/>
              <a:t> </a:t>
            </a:r>
            <a:r>
              <a:rPr lang="de-DE" dirty="0" err="1"/>
              <a:t>is</a:t>
            </a:r>
            <a:r>
              <a:rPr lang="de-DE" dirty="0"/>
              <a:t> </a:t>
            </a:r>
            <a:r>
              <a:rPr lang="de-DE" dirty="0" err="1"/>
              <a:t>offered</a:t>
            </a:r>
            <a:r>
              <a:rPr lang="de-DE" dirty="0"/>
              <a:t> and </a:t>
            </a:r>
            <a:r>
              <a:rPr lang="de-DE" dirty="0" err="1"/>
              <a:t>what</a:t>
            </a:r>
            <a:r>
              <a:rPr lang="de-DE" dirty="0"/>
              <a:t> STAR-C </a:t>
            </a:r>
            <a:r>
              <a:rPr lang="de-DE" dirty="0" err="1"/>
              <a:t>can</a:t>
            </a:r>
            <a:r>
              <a:rPr lang="de-DE" dirty="0"/>
              <a:t> do.</a:t>
            </a:r>
          </a:p>
          <a:p>
            <a:endParaRPr lang="de-DE" dirty="0"/>
          </a:p>
          <a:p>
            <a:r>
              <a:rPr lang="de-DE" dirty="0"/>
              <a:t>SREDA </a:t>
            </a:r>
            <a:r>
              <a:rPr lang="de-DE" dirty="0" err="1"/>
              <a:t>misses</a:t>
            </a:r>
            <a:r>
              <a:rPr lang="de-DE" dirty="0"/>
              <a:t>:</a:t>
            </a:r>
          </a:p>
          <a:p>
            <a:r>
              <a:rPr lang="de-DE" dirty="0" err="1"/>
              <a:t>no</a:t>
            </a:r>
            <a:r>
              <a:rPr lang="de-DE" dirty="0"/>
              <a:t> </a:t>
            </a:r>
            <a:r>
              <a:rPr lang="de-DE" dirty="0" err="1"/>
              <a:t>information</a:t>
            </a:r>
            <a:r>
              <a:rPr lang="de-DE" dirty="0"/>
              <a:t> </a:t>
            </a:r>
            <a:r>
              <a:rPr lang="de-DE" dirty="0" err="1"/>
              <a:t>about</a:t>
            </a:r>
            <a:r>
              <a:rPr lang="de-DE" dirty="0"/>
              <a:t> different PV </a:t>
            </a:r>
            <a:r>
              <a:rPr lang="de-DE" dirty="0" err="1"/>
              <a:t>applications</a:t>
            </a:r>
            <a:endParaRPr lang="de-DE" dirty="0"/>
          </a:p>
          <a:p>
            <a:r>
              <a:rPr lang="de-DE" dirty="0" err="1"/>
              <a:t>economics</a:t>
            </a:r>
            <a:r>
              <a:rPr lang="de-DE" dirty="0"/>
              <a:t> </a:t>
            </a:r>
            <a:r>
              <a:rPr lang="de-DE" dirty="0" err="1"/>
              <a:t>of</a:t>
            </a:r>
            <a:r>
              <a:rPr lang="de-DE" dirty="0"/>
              <a:t> solar </a:t>
            </a:r>
            <a:r>
              <a:rPr lang="de-DE" dirty="0" err="1"/>
              <a:t>appliances</a:t>
            </a:r>
            <a:endParaRPr lang="de-DE" dirty="0"/>
          </a:p>
          <a:p>
            <a:r>
              <a:rPr lang="de-DE" dirty="0" err="1"/>
              <a:t>information</a:t>
            </a:r>
            <a:r>
              <a:rPr lang="de-DE" dirty="0"/>
              <a:t> </a:t>
            </a:r>
            <a:r>
              <a:rPr lang="de-DE" dirty="0" err="1"/>
              <a:t>for</a:t>
            </a:r>
            <a:r>
              <a:rPr lang="de-DE" dirty="0"/>
              <a:t> </a:t>
            </a:r>
            <a:r>
              <a:rPr lang="de-DE" dirty="0" err="1"/>
              <a:t>companies</a:t>
            </a:r>
            <a:endParaRPr lang="de-DE" dirty="0"/>
          </a:p>
          <a:p>
            <a:r>
              <a:rPr lang="de-DE" dirty="0" err="1"/>
              <a:t>introduction</a:t>
            </a:r>
            <a:r>
              <a:rPr lang="de-DE" dirty="0"/>
              <a:t> </a:t>
            </a:r>
            <a:r>
              <a:rPr lang="de-DE" dirty="0" err="1"/>
              <a:t>to</a:t>
            </a:r>
            <a:r>
              <a:rPr lang="de-DE" dirty="0"/>
              <a:t> </a:t>
            </a:r>
            <a:r>
              <a:rPr lang="de-DE" dirty="0" err="1"/>
              <a:t>system</a:t>
            </a:r>
            <a:endParaRPr lang="de-DE" dirty="0"/>
          </a:p>
          <a:p>
            <a:endParaRPr lang="de-DE" dirty="0"/>
          </a:p>
          <a:p>
            <a:r>
              <a:rPr lang="de-DE" dirty="0"/>
              <a:t>GAP: </a:t>
            </a:r>
            <a:r>
              <a:rPr lang="de-DE" dirty="0" err="1"/>
              <a:t>no</a:t>
            </a:r>
            <a:r>
              <a:rPr lang="de-DE" dirty="0"/>
              <a:t> </a:t>
            </a:r>
            <a:r>
              <a:rPr lang="de-DE" dirty="0" err="1"/>
              <a:t>customer</a:t>
            </a:r>
            <a:endParaRPr lang="de-DE" dirty="0"/>
          </a:p>
          <a:p>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18</a:t>
            </a:fld>
            <a:endParaRPr lang="de-DE"/>
          </a:p>
        </p:txBody>
      </p:sp>
    </p:spTree>
    <p:extLst>
      <p:ext uri="{BB962C8B-B14F-4D97-AF65-F5344CB8AC3E}">
        <p14:creationId xmlns:p14="http://schemas.microsoft.com/office/powerpoint/2010/main" val="271703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what</a:t>
            </a:r>
            <a:r>
              <a:rPr lang="de-DE" dirty="0"/>
              <a:t> </a:t>
            </a:r>
            <a:r>
              <a:rPr lang="de-DE" dirty="0" err="1"/>
              <a:t>is</a:t>
            </a:r>
            <a:r>
              <a:rPr lang="de-DE" dirty="0"/>
              <a:t> </a:t>
            </a:r>
            <a:r>
              <a:rPr lang="de-DE" dirty="0" err="1"/>
              <a:t>offered</a:t>
            </a:r>
            <a:r>
              <a:rPr lang="de-DE" dirty="0"/>
              <a:t> and </a:t>
            </a:r>
            <a:r>
              <a:rPr lang="de-DE" dirty="0" err="1"/>
              <a:t>what</a:t>
            </a:r>
            <a:r>
              <a:rPr lang="de-DE" dirty="0"/>
              <a:t> STAR-C </a:t>
            </a:r>
            <a:r>
              <a:rPr lang="de-DE" dirty="0" err="1"/>
              <a:t>can</a:t>
            </a:r>
            <a:r>
              <a:rPr lang="de-DE" dirty="0"/>
              <a:t> do.</a:t>
            </a:r>
          </a:p>
          <a:p>
            <a:endParaRPr lang="de-DE" dirty="0"/>
          </a:p>
          <a:p>
            <a:r>
              <a:rPr lang="de-DE" dirty="0"/>
              <a:t>SREDA </a:t>
            </a:r>
            <a:r>
              <a:rPr lang="de-DE" dirty="0" err="1"/>
              <a:t>misses</a:t>
            </a:r>
            <a:r>
              <a:rPr lang="de-DE" dirty="0"/>
              <a:t>:</a:t>
            </a:r>
          </a:p>
          <a:p>
            <a:r>
              <a:rPr lang="de-DE" dirty="0" err="1"/>
              <a:t>no</a:t>
            </a:r>
            <a:r>
              <a:rPr lang="de-DE" dirty="0"/>
              <a:t> </a:t>
            </a:r>
            <a:r>
              <a:rPr lang="de-DE" dirty="0" err="1"/>
              <a:t>information</a:t>
            </a:r>
            <a:r>
              <a:rPr lang="de-DE" dirty="0"/>
              <a:t> </a:t>
            </a:r>
            <a:r>
              <a:rPr lang="de-DE" dirty="0" err="1"/>
              <a:t>about</a:t>
            </a:r>
            <a:r>
              <a:rPr lang="de-DE" dirty="0"/>
              <a:t> different PV </a:t>
            </a:r>
            <a:r>
              <a:rPr lang="de-DE" dirty="0" err="1"/>
              <a:t>applications</a:t>
            </a:r>
            <a:endParaRPr lang="de-DE" dirty="0"/>
          </a:p>
          <a:p>
            <a:r>
              <a:rPr lang="de-DE" dirty="0" err="1"/>
              <a:t>economics</a:t>
            </a:r>
            <a:r>
              <a:rPr lang="de-DE" dirty="0"/>
              <a:t> </a:t>
            </a:r>
            <a:r>
              <a:rPr lang="de-DE" dirty="0" err="1"/>
              <a:t>of</a:t>
            </a:r>
            <a:r>
              <a:rPr lang="de-DE" dirty="0"/>
              <a:t> solar </a:t>
            </a:r>
            <a:r>
              <a:rPr lang="de-DE" dirty="0" err="1"/>
              <a:t>appliances</a:t>
            </a:r>
            <a:endParaRPr lang="de-DE" dirty="0"/>
          </a:p>
          <a:p>
            <a:r>
              <a:rPr lang="de-DE" dirty="0" err="1"/>
              <a:t>information</a:t>
            </a:r>
            <a:r>
              <a:rPr lang="de-DE" dirty="0"/>
              <a:t> </a:t>
            </a:r>
            <a:r>
              <a:rPr lang="de-DE" dirty="0" err="1"/>
              <a:t>for</a:t>
            </a:r>
            <a:r>
              <a:rPr lang="de-DE" dirty="0"/>
              <a:t> </a:t>
            </a:r>
            <a:r>
              <a:rPr lang="de-DE" dirty="0" err="1"/>
              <a:t>companies</a:t>
            </a:r>
            <a:endParaRPr lang="de-DE" dirty="0"/>
          </a:p>
          <a:p>
            <a:r>
              <a:rPr lang="de-DE" dirty="0" err="1"/>
              <a:t>introduction</a:t>
            </a:r>
            <a:r>
              <a:rPr lang="de-DE" dirty="0"/>
              <a:t> </a:t>
            </a:r>
            <a:r>
              <a:rPr lang="de-DE" dirty="0" err="1"/>
              <a:t>to</a:t>
            </a:r>
            <a:r>
              <a:rPr lang="de-DE" dirty="0"/>
              <a:t> </a:t>
            </a:r>
            <a:r>
              <a:rPr lang="de-DE" dirty="0" err="1"/>
              <a:t>system</a:t>
            </a:r>
            <a:endParaRPr lang="de-DE" dirty="0"/>
          </a:p>
          <a:p>
            <a:endParaRPr lang="de-DE" dirty="0"/>
          </a:p>
          <a:p>
            <a:r>
              <a:rPr lang="de-DE" dirty="0"/>
              <a:t>GAP: </a:t>
            </a:r>
            <a:r>
              <a:rPr lang="de-DE" dirty="0" err="1"/>
              <a:t>no</a:t>
            </a:r>
            <a:r>
              <a:rPr lang="de-DE" dirty="0"/>
              <a:t> </a:t>
            </a:r>
            <a:r>
              <a:rPr lang="de-DE" dirty="0" err="1"/>
              <a:t>customer</a:t>
            </a:r>
            <a:endParaRPr lang="de-DE" dirty="0"/>
          </a:p>
          <a:p>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19</a:t>
            </a:fld>
            <a:endParaRPr lang="de-DE"/>
          </a:p>
        </p:txBody>
      </p:sp>
    </p:spTree>
    <p:extLst>
      <p:ext uri="{BB962C8B-B14F-4D97-AF65-F5344CB8AC3E}">
        <p14:creationId xmlns:p14="http://schemas.microsoft.com/office/powerpoint/2010/main" val="3190922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20</a:t>
            </a:fld>
            <a:endParaRPr lang="de-DE"/>
          </a:p>
        </p:txBody>
      </p:sp>
    </p:spTree>
    <p:extLst>
      <p:ext uri="{BB962C8B-B14F-4D97-AF65-F5344CB8AC3E}">
        <p14:creationId xmlns:p14="http://schemas.microsoft.com/office/powerpoint/2010/main" val="3464381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21</a:t>
            </a:fld>
            <a:endParaRPr lang="de-DE"/>
          </a:p>
        </p:txBody>
      </p:sp>
    </p:spTree>
    <p:extLst>
      <p:ext uri="{BB962C8B-B14F-4D97-AF65-F5344CB8AC3E}">
        <p14:creationId xmlns:p14="http://schemas.microsoft.com/office/powerpoint/2010/main" val="3339475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page</a:t>
            </a:r>
            <a:r>
              <a:rPr lang="de-DE" dirty="0"/>
              <a:t> 10: </a:t>
            </a:r>
            <a:r>
              <a:rPr lang="de-DE" dirty="0" err="1"/>
              <a:t>stronger</a:t>
            </a:r>
            <a:r>
              <a:rPr lang="de-DE" dirty="0"/>
              <a:t> = </a:t>
            </a:r>
            <a:r>
              <a:rPr lang="de-DE" dirty="0" err="1"/>
              <a:t>is</a:t>
            </a:r>
            <a:r>
              <a:rPr lang="de-DE" dirty="0"/>
              <a:t> </a:t>
            </a:r>
            <a:r>
              <a:rPr lang="de-DE" dirty="0" err="1"/>
              <a:t>something</a:t>
            </a:r>
            <a:r>
              <a:rPr lang="de-DE" dirty="0"/>
              <a:t> </a:t>
            </a:r>
            <a:r>
              <a:rPr lang="de-DE" dirty="0" err="1"/>
              <a:t>bright</a:t>
            </a:r>
            <a:r>
              <a:rPr lang="de-DE" dirty="0"/>
              <a:t> </a:t>
            </a:r>
            <a:r>
              <a:rPr lang="de-DE" dirty="0" err="1"/>
              <a:t>for</a:t>
            </a:r>
            <a:r>
              <a:rPr lang="de-DE" dirty="0"/>
              <a:t> </a:t>
            </a:r>
            <a:r>
              <a:rPr lang="de-DE" dirty="0" err="1"/>
              <a:t>Bangladesh</a:t>
            </a:r>
            <a:endParaRPr lang="de-DE" dirty="0"/>
          </a:p>
          <a:p>
            <a:endParaRPr lang="de-DE" dirty="0"/>
          </a:p>
          <a:p>
            <a:r>
              <a:rPr lang="de-DE" dirty="0" err="1"/>
              <a:t>strengthen</a:t>
            </a:r>
            <a:r>
              <a:rPr lang="de-DE" dirty="0"/>
              <a:t> </a:t>
            </a:r>
            <a:r>
              <a:rPr lang="de-DE" dirty="0" err="1"/>
              <a:t>diss</a:t>
            </a:r>
            <a:r>
              <a:rPr lang="de-DE" dirty="0"/>
              <a:t> </a:t>
            </a:r>
            <a:r>
              <a:rPr lang="de-DE" dirty="0" err="1"/>
              <a:t>of</a:t>
            </a:r>
            <a:r>
              <a:rPr lang="de-DE" dirty="0"/>
              <a:t> SREDA</a:t>
            </a:r>
          </a:p>
          <a:p>
            <a:r>
              <a:rPr lang="de-DE" dirty="0" err="1"/>
              <a:t>more</a:t>
            </a:r>
            <a:r>
              <a:rPr lang="de-DE" dirty="0"/>
              <a:t> </a:t>
            </a:r>
            <a:r>
              <a:rPr lang="de-DE" dirty="0" err="1"/>
              <a:t>qualified</a:t>
            </a:r>
            <a:r>
              <a:rPr lang="de-DE" dirty="0"/>
              <a:t> </a:t>
            </a:r>
            <a:r>
              <a:rPr lang="de-DE" dirty="0" err="1"/>
              <a:t>staff</a:t>
            </a:r>
            <a:r>
              <a:rPr lang="de-DE" dirty="0"/>
              <a:t> in solar </a:t>
            </a:r>
            <a:r>
              <a:rPr lang="de-DE" dirty="0" err="1"/>
              <a:t>value</a:t>
            </a:r>
            <a:r>
              <a:rPr lang="de-DE" dirty="0"/>
              <a:t> </a:t>
            </a:r>
            <a:r>
              <a:rPr lang="de-DE" dirty="0" err="1"/>
              <a:t>chain</a:t>
            </a:r>
            <a:endParaRPr lang="de-DE" dirty="0"/>
          </a:p>
          <a:p>
            <a:r>
              <a:rPr lang="de-DE" dirty="0" err="1"/>
              <a:t>facilitate</a:t>
            </a:r>
            <a:r>
              <a:rPr lang="de-DE" dirty="0"/>
              <a:t> </a:t>
            </a:r>
            <a:r>
              <a:rPr lang="de-DE" dirty="0" err="1"/>
              <a:t>testing</a:t>
            </a:r>
            <a:endParaRPr lang="de-DE" dirty="0"/>
          </a:p>
          <a:p>
            <a:endParaRPr lang="de-DE" dirty="0"/>
          </a:p>
        </p:txBody>
      </p:sp>
      <p:sp>
        <p:nvSpPr>
          <p:cNvPr id="4" name="Foliennummernplatzhalter 3"/>
          <p:cNvSpPr>
            <a:spLocks noGrp="1"/>
          </p:cNvSpPr>
          <p:nvPr>
            <p:ph type="sldNum" sz="quarter" idx="5"/>
          </p:nvPr>
        </p:nvSpPr>
        <p:spPr/>
        <p:txBody>
          <a:bodyPr/>
          <a:lstStyle/>
          <a:p>
            <a:fld id="{49ADE267-2E3F-40AC-9432-7EFCF62F2678}" type="slidenum">
              <a:rPr lang="de-DE" smtClean="0"/>
              <a:t>2</a:t>
            </a:fld>
            <a:endParaRPr lang="de-DE"/>
          </a:p>
        </p:txBody>
      </p:sp>
    </p:spTree>
    <p:extLst>
      <p:ext uri="{BB962C8B-B14F-4D97-AF65-F5344CB8AC3E}">
        <p14:creationId xmlns:p14="http://schemas.microsoft.com/office/powerpoint/2010/main" val="372186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22</a:t>
            </a:fld>
            <a:endParaRPr lang="de-DE"/>
          </a:p>
        </p:txBody>
      </p:sp>
    </p:spTree>
    <p:extLst>
      <p:ext uri="{BB962C8B-B14F-4D97-AF65-F5344CB8AC3E}">
        <p14:creationId xmlns:p14="http://schemas.microsoft.com/office/powerpoint/2010/main" val="3595034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23</a:t>
            </a:fld>
            <a:endParaRPr lang="de-DE"/>
          </a:p>
        </p:txBody>
      </p:sp>
    </p:spTree>
    <p:extLst>
      <p:ext uri="{BB962C8B-B14F-4D97-AF65-F5344CB8AC3E}">
        <p14:creationId xmlns:p14="http://schemas.microsoft.com/office/powerpoint/2010/main" val="1268508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24</a:t>
            </a:fld>
            <a:endParaRPr lang="de-DE"/>
          </a:p>
        </p:txBody>
      </p:sp>
    </p:spTree>
    <p:extLst>
      <p:ext uri="{BB962C8B-B14F-4D97-AF65-F5344CB8AC3E}">
        <p14:creationId xmlns:p14="http://schemas.microsoft.com/office/powerpoint/2010/main" val="53697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slide, please highlight what is envisaged to change in next 3-4 years by having a STAR Centre</a:t>
            </a:r>
            <a:endParaRPr lang="en-IN" dirty="0"/>
          </a:p>
          <a:p>
            <a:endParaRPr lang="de-DE" dirty="0"/>
          </a:p>
        </p:txBody>
      </p:sp>
      <p:sp>
        <p:nvSpPr>
          <p:cNvPr id="4" name="Foliennummernplatzhalter 3"/>
          <p:cNvSpPr>
            <a:spLocks noGrp="1"/>
          </p:cNvSpPr>
          <p:nvPr>
            <p:ph type="sldNum" sz="quarter" idx="5"/>
          </p:nvPr>
        </p:nvSpPr>
        <p:spPr/>
        <p:txBody>
          <a:bodyPr/>
          <a:lstStyle/>
          <a:p>
            <a:fld id="{49ADE267-2E3F-40AC-9432-7EFCF62F2678}" type="slidenum">
              <a:rPr lang="de-DE" smtClean="0"/>
              <a:t>25</a:t>
            </a:fld>
            <a:endParaRPr lang="de-DE"/>
          </a:p>
        </p:txBody>
      </p:sp>
    </p:spTree>
    <p:extLst>
      <p:ext uri="{BB962C8B-B14F-4D97-AF65-F5344CB8AC3E}">
        <p14:creationId xmlns:p14="http://schemas.microsoft.com/office/powerpoint/2010/main" val="3242297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slide, please highlight what is envisaged to change in next 3-4 years by having a STAR Centre</a:t>
            </a:r>
            <a:endParaRPr lang="en-IN" dirty="0"/>
          </a:p>
          <a:p>
            <a:endParaRPr lang="de-DE" dirty="0"/>
          </a:p>
        </p:txBody>
      </p:sp>
      <p:sp>
        <p:nvSpPr>
          <p:cNvPr id="4" name="Foliennummernplatzhalter 3"/>
          <p:cNvSpPr>
            <a:spLocks noGrp="1"/>
          </p:cNvSpPr>
          <p:nvPr>
            <p:ph type="sldNum" sz="quarter" idx="5"/>
          </p:nvPr>
        </p:nvSpPr>
        <p:spPr/>
        <p:txBody>
          <a:bodyPr/>
          <a:lstStyle/>
          <a:p>
            <a:fld id="{49ADE267-2E3F-40AC-9432-7EFCF62F2678}" type="slidenum">
              <a:rPr lang="de-DE" smtClean="0"/>
              <a:t>26</a:t>
            </a:fld>
            <a:endParaRPr lang="de-DE"/>
          </a:p>
        </p:txBody>
      </p:sp>
    </p:spTree>
    <p:extLst>
      <p:ext uri="{BB962C8B-B14F-4D97-AF65-F5344CB8AC3E}">
        <p14:creationId xmlns:p14="http://schemas.microsoft.com/office/powerpoint/2010/main" val="1689516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27</a:t>
            </a:fld>
            <a:endParaRPr lang="de-DE"/>
          </a:p>
        </p:txBody>
      </p:sp>
    </p:spTree>
    <p:extLst>
      <p:ext uri="{BB962C8B-B14F-4D97-AF65-F5344CB8AC3E}">
        <p14:creationId xmlns:p14="http://schemas.microsoft.com/office/powerpoint/2010/main" val="1246504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28</a:t>
            </a:fld>
            <a:endParaRPr lang="de-DE"/>
          </a:p>
        </p:txBody>
      </p:sp>
    </p:spTree>
    <p:extLst>
      <p:ext uri="{BB962C8B-B14F-4D97-AF65-F5344CB8AC3E}">
        <p14:creationId xmlns:p14="http://schemas.microsoft.com/office/powerpoint/2010/main" val="3702947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29</a:t>
            </a:fld>
            <a:endParaRPr lang="de-DE"/>
          </a:p>
        </p:txBody>
      </p:sp>
    </p:spTree>
    <p:extLst>
      <p:ext uri="{BB962C8B-B14F-4D97-AF65-F5344CB8AC3E}">
        <p14:creationId xmlns:p14="http://schemas.microsoft.com/office/powerpoint/2010/main" val="3191518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30</a:t>
            </a:fld>
            <a:endParaRPr lang="de-DE"/>
          </a:p>
        </p:txBody>
      </p:sp>
    </p:spTree>
    <p:extLst>
      <p:ext uri="{BB962C8B-B14F-4D97-AF65-F5344CB8AC3E}">
        <p14:creationId xmlns:p14="http://schemas.microsoft.com/office/powerpoint/2010/main" val="2931117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List </a:t>
            </a:r>
            <a:r>
              <a:rPr lang="en-US" sz="1200"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successful trainings </a:t>
            </a:r>
            <a:r>
              <a:rPr lang="en-US" sz="12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(ongoing / completed) undertaken by different institutions</a:t>
            </a:r>
          </a:p>
          <a:p>
            <a:r>
              <a:rPr lang="en-US" sz="12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Identify </a:t>
            </a:r>
            <a:r>
              <a:rPr lang="en-US" sz="1200"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potential gaps </a:t>
            </a:r>
            <a:r>
              <a:rPr lang="en-US" sz="12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in the trainings and areas for improvement (content and target groups)</a:t>
            </a:r>
          </a:p>
          <a:p>
            <a:r>
              <a:rPr lang="en-US" sz="1200"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Map PV testing facilities </a:t>
            </a:r>
            <a:r>
              <a:rPr lang="en-US" sz="12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and standards available in the country and the kinds of equipment available and tests being undertaken by these facilities for testing of solar PV, inverters, solar installation components and applications like water pumping, street lighting etc.</a:t>
            </a:r>
          </a:p>
          <a:p>
            <a:r>
              <a:rPr lang="en-US" sz="12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Investigate and document the existing </a:t>
            </a:r>
            <a:r>
              <a:rPr lang="en-US" sz="1200"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knowledge dissemination processes </a:t>
            </a:r>
            <a:r>
              <a:rPr lang="en-US" sz="12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among government agencies and private sector.</a:t>
            </a:r>
          </a:p>
          <a:p>
            <a:r>
              <a:rPr lang="en-US" sz="12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Conduct a </a:t>
            </a:r>
            <a:r>
              <a:rPr lang="en-US" sz="1200"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needs assessment of each host institute</a:t>
            </a:r>
            <a:r>
              <a:rPr lang="en-US" sz="12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Reviewing the following: existing knowledge products/courses, training software and hardware, and human resources in the field of solar energy</a:t>
            </a:r>
          </a:p>
          <a:p>
            <a:r>
              <a:rPr lang="en-US" sz="12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Undertake </a:t>
            </a:r>
            <a:r>
              <a:rPr lang="en-US" sz="1200"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assessment of ongoing research and development </a:t>
            </a:r>
            <a:r>
              <a:rPr lang="en-US" sz="12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in the field of solar energy including testing and </a:t>
            </a:r>
            <a:r>
              <a:rPr lang="en-US" sz="1200" dirty="0" err="1">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standardisation</a:t>
            </a:r>
            <a:r>
              <a:rPr lang="en-US" sz="12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p>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15149-1319-4311-8E61-77E475A00F05}"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788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5</a:t>
            </a:fld>
            <a:endParaRPr lang="de-DE"/>
          </a:p>
        </p:txBody>
      </p:sp>
    </p:spTree>
    <p:extLst>
      <p:ext uri="{BB962C8B-B14F-4D97-AF65-F5344CB8AC3E}">
        <p14:creationId xmlns:p14="http://schemas.microsoft.com/office/powerpoint/2010/main" val="18596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GB" sz="1200" dirty="0">
                <a:solidFill>
                  <a:srgbClr val="C00000"/>
                </a:solidFill>
                <a:effectLst/>
                <a:ea typeface="Calibri" panose="020F0502020204030204" pitchFamily="34" charset="0"/>
                <a:cs typeface="Times New Roman" panose="02020603050405020304" pitchFamily="18" charset="0"/>
              </a:rPr>
              <a:t>- undertake country assessments for setting up Solar Technology Application Resource Centres in Bangladesh</a:t>
            </a:r>
            <a:r>
              <a:rPr lang="en-GB" sz="1200" dirty="0">
                <a:effectLst/>
                <a:ea typeface="Calibri" panose="020F0502020204030204" pitchFamily="34" charset="0"/>
                <a:cs typeface="Times New Roman" panose="02020603050405020304" pitchFamily="18" charset="0"/>
              </a:rPr>
              <a:t> and </a:t>
            </a:r>
          </a:p>
          <a:p>
            <a:pPr lvl="0"/>
            <a:r>
              <a:rPr lang="en-GB" sz="1200" dirty="0">
                <a:solidFill>
                  <a:srgbClr val="C00000"/>
                </a:solidFill>
                <a:effectLst/>
                <a:ea typeface="Calibri" panose="020F0502020204030204" pitchFamily="34" charset="0"/>
                <a:cs typeface="Times New Roman" panose="02020603050405020304" pitchFamily="18" charset="0"/>
              </a:rPr>
              <a:t>- develop a Detailed Project Report</a:t>
            </a:r>
            <a:r>
              <a:rPr lang="en-GB" sz="1200" dirty="0">
                <a:effectLst/>
                <a:ea typeface="Calibri" panose="020F0502020204030204" pitchFamily="34" charset="0"/>
                <a:cs typeface="Times New Roman" panose="02020603050405020304" pitchFamily="18" charset="0"/>
              </a:rPr>
              <a:t> outlining the need of Bangladesh with respect to </a:t>
            </a:r>
            <a:r>
              <a:rPr lang="en-GB" sz="1200" dirty="0">
                <a:solidFill>
                  <a:srgbClr val="C00000"/>
                </a:solidFill>
                <a:effectLst/>
                <a:ea typeface="Calibri" panose="020F0502020204030204" pitchFamily="34" charset="0"/>
                <a:cs typeface="Times New Roman" panose="02020603050405020304" pitchFamily="18" charset="0"/>
              </a:rPr>
              <a:t>training, testing, innovation and knowledge generation; hardware/software requirement; human resources and a detailed business plan </a:t>
            </a:r>
            <a:r>
              <a:rPr lang="en-GB" sz="1200" dirty="0">
                <a:effectLst/>
                <a:ea typeface="Calibri" panose="020F0502020204030204" pitchFamily="34" charset="0"/>
                <a:cs typeface="Times New Roman" panose="02020603050405020304" pitchFamily="18" charset="0"/>
              </a:rPr>
              <a:t>for STAR-C to generate revenue for sustenance.</a:t>
            </a:r>
            <a:r>
              <a:rPr lang="en-US" sz="1200" dirty="0"/>
              <a:t> </a:t>
            </a:r>
          </a:p>
          <a:p>
            <a:endParaRPr lang="de-DE" dirty="0"/>
          </a:p>
          <a:p>
            <a:r>
              <a:rPr lang="de-DE" dirty="0"/>
              <a:t>Trina Solar, </a:t>
            </a:r>
            <a:r>
              <a:rPr lang="de-DE" dirty="0" err="1"/>
              <a:t>EPC‘s</a:t>
            </a:r>
            <a:endParaRPr lang="de-DE" dirty="0"/>
          </a:p>
          <a:p>
            <a:r>
              <a:rPr lang="de-DE" dirty="0"/>
              <a:t>SME </a:t>
            </a:r>
            <a:r>
              <a:rPr lang="de-DE" dirty="0" err="1"/>
              <a:t>Foundation</a:t>
            </a:r>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6</a:t>
            </a:fld>
            <a:endParaRPr lang="de-DE"/>
          </a:p>
        </p:txBody>
      </p:sp>
    </p:spTree>
    <p:extLst>
      <p:ext uri="{BB962C8B-B14F-4D97-AF65-F5344CB8AC3E}">
        <p14:creationId xmlns:p14="http://schemas.microsoft.com/office/powerpoint/2010/main" val="202417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simple </a:t>
            </a:r>
            <a:r>
              <a:rPr lang="de-DE" dirty="0" err="1"/>
              <a:t>testing</a:t>
            </a:r>
            <a:r>
              <a:rPr lang="de-DE" dirty="0"/>
              <a:t> </a:t>
            </a:r>
            <a:r>
              <a:rPr lang="de-DE" dirty="0" err="1"/>
              <a:t>without</a:t>
            </a:r>
            <a:r>
              <a:rPr lang="de-DE" dirty="0"/>
              <a:t> real </a:t>
            </a:r>
            <a:r>
              <a:rPr lang="de-DE" dirty="0" err="1"/>
              <a:t>certification</a:t>
            </a:r>
            <a:endParaRPr lang="de-DE" dirty="0"/>
          </a:p>
          <a:p>
            <a:r>
              <a:rPr lang="de-DE" dirty="0"/>
              <a:t>legal (private </a:t>
            </a:r>
            <a:r>
              <a:rPr lang="de-DE" dirty="0" err="1"/>
              <a:t>companies</a:t>
            </a:r>
            <a:r>
              <a:rPr lang="de-DE" dirty="0"/>
              <a:t> </a:t>
            </a:r>
            <a:r>
              <a:rPr lang="de-DE" dirty="0" err="1"/>
              <a:t>sued</a:t>
            </a:r>
            <a:r>
              <a:rPr lang="de-DE" dirty="0"/>
              <a:t> BUET </a:t>
            </a:r>
            <a:r>
              <a:rPr lang="de-DE" dirty="0" err="1"/>
              <a:t>because</a:t>
            </a:r>
            <a:r>
              <a:rPr lang="de-DE" dirty="0"/>
              <a:t> </a:t>
            </a:r>
            <a:r>
              <a:rPr lang="de-DE" dirty="0" err="1"/>
              <a:t>they</a:t>
            </a:r>
            <a:r>
              <a:rPr lang="de-DE" dirty="0"/>
              <a:t> </a:t>
            </a:r>
            <a:r>
              <a:rPr lang="de-DE" dirty="0" err="1"/>
              <a:t>have</a:t>
            </a:r>
            <a:r>
              <a:rPr lang="de-DE" dirty="0"/>
              <a:t> </a:t>
            </a:r>
            <a:r>
              <a:rPr lang="de-DE" dirty="0" err="1"/>
              <a:t>no</a:t>
            </a:r>
            <a:r>
              <a:rPr lang="de-DE" dirty="0"/>
              <a:t> </a:t>
            </a:r>
            <a:r>
              <a:rPr lang="de-DE" dirty="0" err="1"/>
              <a:t>mandate</a:t>
            </a:r>
            <a:r>
              <a:rPr lang="de-DE" dirty="0"/>
              <a:t>)</a:t>
            </a:r>
          </a:p>
          <a:p>
            <a:endParaRPr lang="de-DE" dirty="0"/>
          </a:p>
          <a:p>
            <a:r>
              <a:rPr lang="de-DE" dirty="0"/>
              <a:t>BSTI + SREDA (</a:t>
            </a:r>
            <a:r>
              <a:rPr lang="de-DE" dirty="0" err="1"/>
              <a:t>softens</a:t>
            </a:r>
            <a:r>
              <a:rPr lang="de-DE" dirty="0"/>
              <a:t>) = </a:t>
            </a:r>
            <a:r>
              <a:rPr lang="de-DE" dirty="0" err="1"/>
              <a:t>have</a:t>
            </a:r>
            <a:r>
              <a:rPr lang="de-DE" dirty="0"/>
              <a:t> </a:t>
            </a:r>
            <a:r>
              <a:rPr lang="de-DE" dirty="0" err="1"/>
              <a:t>the</a:t>
            </a:r>
            <a:r>
              <a:rPr lang="de-DE" dirty="0"/>
              <a:t> </a:t>
            </a:r>
            <a:r>
              <a:rPr lang="de-DE" dirty="0" err="1"/>
              <a:t>mandate</a:t>
            </a:r>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7</a:t>
            </a:fld>
            <a:endParaRPr lang="de-DE"/>
          </a:p>
        </p:txBody>
      </p:sp>
    </p:spTree>
    <p:extLst>
      <p:ext uri="{BB962C8B-B14F-4D97-AF65-F5344CB8AC3E}">
        <p14:creationId xmlns:p14="http://schemas.microsoft.com/office/powerpoint/2010/main" val="393295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simple </a:t>
            </a:r>
            <a:r>
              <a:rPr lang="de-DE" dirty="0" err="1"/>
              <a:t>testing</a:t>
            </a:r>
            <a:r>
              <a:rPr lang="de-DE" dirty="0"/>
              <a:t> </a:t>
            </a:r>
            <a:r>
              <a:rPr lang="de-DE" dirty="0" err="1"/>
              <a:t>without</a:t>
            </a:r>
            <a:r>
              <a:rPr lang="de-DE" dirty="0"/>
              <a:t> real </a:t>
            </a:r>
            <a:r>
              <a:rPr lang="de-DE" dirty="0" err="1"/>
              <a:t>certification</a:t>
            </a:r>
            <a:endParaRPr lang="de-DE" dirty="0"/>
          </a:p>
          <a:p>
            <a:r>
              <a:rPr lang="de-DE" dirty="0"/>
              <a:t>legal (private </a:t>
            </a:r>
            <a:r>
              <a:rPr lang="de-DE" dirty="0" err="1"/>
              <a:t>companies</a:t>
            </a:r>
            <a:r>
              <a:rPr lang="de-DE" dirty="0"/>
              <a:t> </a:t>
            </a:r>
            <a:r>
              <a:rPr lang="de-DE" dirty="0" err="1"/>
              <a:t>sued</a:t>
            </a:r>
            <a:r>
              <a:rPr lang="de-DE" dirty="0"/>
              <a:t> BUET </a:t>
            </a:r>
            <a:r>
              <a:rPr lang="de-DE" dirty="0" err="1"/>
              <a:t>because</a:t>
            </a:r>
            <a:r>
              <a:rPr lang="de-DE" dirty="0"/>
              <a:t> </a:t>
            </a:r>
            <a:r>
              <a:rPr lang="de-DE" dirty="0" err="1"/>
              <a:t>they</a:t>
            </a:r>
            <a:r>
              <a:rPr lang="de-DE" dirty="0"/>
              <a:t> </a:t>
            </a:r>
            <a:r>
              <a:rPr lang="de-DE" dirty="0" err="1"/>
              <a:t>have</a:t>
            </a:r>
            <a:r>
              <a:rPr lang="de-DE" dirty="0"/>
              <a:t> </a:t>
            </a:r>
            <a:r>
              <a:rPr lang="de-DE" dirty="0" err="1"/>
              <a:t>no</a:t>
            </a:r>
            <a:r>
              <a:rPr lang="de-DE" dirty="0"/>
              <a:t> </a:t>
            </a:r>
            <a:r>
              <a:rPr lang="de-DE" dirty="0" err="1"/>
              <a:t>mandate</a:t>
            </a:r>
            <a:r>
              <a:rPr lang="de-DE" dirty="0"/>
              <a:t>)</a:t>
            </a:r>
          </a:p>
          <a:p>
            <a:endParaRPr lang="de-DE" dirty="0"/>
          </a:p>
          <a:p>
            <a:r>
              <a:rPr lang="de-DE" dirty="0"/>
              <a:t>BSTI + SREDA (</a:t>
            </a:r>
            <a:r>
              <a:rPr lang="de-DE" dirty="0" err="1"/>
              <a:t>softens</a:t>
            </a:r>
            <a:r>
              <a:rPr lang="de-DE" dirty="0"/>
              <a:t>) = </a:t>
            </a:r>
            <a:r>
              <a:rPr lang="de-DE" dirty="0" err="1"/>
              <a:t>have</a:t>
            </a:r>
            <a:r>
              <a:rPr lang="de-DE" dirty="0"/>
              <a:t> </a:t>
            </a:r>
            <a:r>
              <a:rPr lang="de-DE" dirty="0" err="1"/>
              <a:t>the</a:t>
            </a:r>
            <a:r>
              <a:rPr lang="de-DE" dirty="0"/>
              <a:t> </a:t>
            </a:r>
            <a:r>
              <a:rPr lang="de-DE" dirty="0" err="1"/>
              <a:t>mandate</a:t>
            </a:r>
            <a:endParaRPr lang="de-DE" dirty="0"/>
          </a:p>
        </p:txBody>
      </p:sp>
      <p:sp>
        <p:nvSpPr>
          <p:cNvPr id="4" name="Foliennummernplatzhalter 3"/>
          <p:cNvSpPr>
            <a:spLocks noGrp="1"/>
          </p:cNvSpPr>
          <p:nvPr>
            <p:ph type="sldNum" sz="quarter" idx="5"/>
          </p:nvPr>
        </p:nvSpPr>
        <p:spPr/>
        <p:txBody>
          <a:bodyPr/>
          <a:lstStyle/>
          <a:p>
            <a:fld id="{17615149-1319-4311-8E61-77E475A00F05}" type="slidenum">
              <a:rPr lang="de-DE" smtClean="0"/>
              <a:pPr/>
              <a:t>8</a:t>
            </a:fld>
            <a:endParaRPr lang="de-DE"/>
          </a:p>
        </p:txBody>
      </p:sp>
    </p:spTree>
    <p:extLst>
      <p:ext uri="{BB962C8B-B14F-4D97-AF65-F5344CB8AC3E}">
        <p14:creationId xmlns:p14="http://schemas.microsoft.com/office/powerpoint/2010/main" val="35496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slide please talk about what the STAR Centre aims to do to fill the gaps identified in the previous slide</a:t>
            </a:r>
            <a:endParaRPr lang="en-IN" dirty="0"/>
          </a:p>
          <a:p>
            <a:endParaRPr lang="de-DE" dirty="0"/>
          </a:p>
        </p:txBody>
      </p:sp>
      <p:sp>
        <p:nvSpPr>
          <p:cNvPr id="4" name="Foliennummernplatzhalter 3"/>
          <p:cNvSpPr>
            <a:spLocks noGrp="1"/>
          </p:cNvSpPr>
          <p:nvPr>
            <p:ph type="sldNum" sz="quarter" idx="5"/>
          </p:nvPr>
        </p:nvSpPr>
        <p:spPr/>
        <p:txBody>
          <a:bodyPr/>
          <a:lstStyle/>
          <a:p>
            <a:fld id="{49ADE267-2E3F-40AC-9432-7EFCF62F2678}" type="slidenum">
              <a:rPr lang="de-DE" smtClean="0"/>
              <a:t>9</a:t>
            </a:fld>
            <a:endParaRPr lang="de-DE"/>
          </a:p>
        </p:txBody>
      </p:sp>
    </p:spTree>
    <p:extLst>
      <p:ext uri="{BB962C8B-B14F-4D97-AF65-F5344CB8AC3E}">
        <p14:creationId xmlns:p14="http://schemas.microsoft.com/office/powerpoint/2010/main" val="1221938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slide please talk about what the STAR Centre aims to do to fill the gaps identified in the previous slide</a:t>
            </a:r>
            <a:endParaRPr lang="en-IN" dirty="0"/>
          </a:p>
          <a:p>
            <a:endParaRPr lang="de-DE" dirty="0"/>
          </a:p>
        </p:txBody>
      </p:sp>
      <p:sp>
        <p:nvSpPr>
          <p:cNvPr id="4" name="Foliennummernplatzhalter 3"/>
          <p:cNvSpPr>
            <a:spLocks noGrp="1"/>
          </p:cNvSpPr>
          <p:nvPr>
            <p:ph type="sldNum" sz="quarter" idx="5"/>
          </p:nvPr>
        </p:nvSpPr>
        <p:spPr/>
        <p:txBody>
          <a:bodyPr/>
          <a:lstStyle/>
          <a:p>
            <a:fld id="{49ADE267-2E3F-40AC-9432-7EFCF62F2678}" type="slidenum">
              <a:rPr lang="de-DE" smtClean="0"/>
              <a:t>10</a:t>
            </a:fld>
            <a:endParaRPr lang="de-DE"/>
          </a:p>
        </p:txBody>
      </p:sp>
    </p:spTree>
    <p:extLst>
      <p:ext uri="{BB962C8B-B14F-4D97-AF65-F5344CB8AC3E}">
        <p14:creationId xmlns:p14="http://schemas.microsoft.com/office/powerpoint/2010/main" val="3392837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1.emf"/><Relationship Id="rId5" Type="http://schemas.openxmlformats.org/officeDocument/2006/relationships/oleObject" Target="../embeddings/oleObject2.bin"/><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5.gif"/><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5" name="Grafik 14" descr="Start_4.jpg"/>
          <p:cNvPicPr>
            <a:picLocks noChangeAspect="1"/>
          </p:cNvPicPr>
          <p:nvPr userDrawn="1"/>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1587"/>
            <a:ext cx="8688288" cy="6858000"/>
          </a:xfrm>
          <a:prstGeom prst="rect">
            <a:avLst/>
          </a:prstGeom>
        </p:spPr>
      </p:pic>
      <p:graphicFrame>
        <p:nvGraphicFramePr>
          <p:cNvPr id="13" name="Objekt 12" hidden="1"/>
          <p:cNvGraphicFramePr>
            <a:graphicFrameLocks noChangeAspect="1"/>
          </p:cNvGraphicFramePr>
          <p:nvPr userDrawn="1">
            <p:custDataLst>
              <p:tags r:id="rId1"/>
            </p:custDataLst>
            <p:extLst>
              <p:ext uri="{D42A27DB-BD31-4B8C-83A1-F6EECF244321}">
                <p14:modId xmlns:p14="http://schemas.microsoft.com/office/powerpoint/2010/main" val="384889684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5" imgW="270" imgH="270" progId="">
                  <p:embed/>
                </p:oleObj>
              </mc:Choice>
              <mc:Fallback>
                <p:oleObj name="think-cell Folie" r:id="rId5" imgW="270" imgH="270" progId="">
                  <p:embed/>
                  <p:pic>
                    <p:nvPicPr>
                      <p:cNvPr id="13" name="Objekt 1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13"/>
          <p:cNvSpPr/>
          <p:nvPr userDrawn="1"/>
        </p:nvSpPr>
        <p:spPr>
          <a:xfrm>
            <a:off x="0" y="1268760"/>
            <a:ext cx="8640000" cy="2664296"/>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tangle 29"/>
          <p:cNvSpPr>
            <a:spLocks noChangeArrowheads="1"/>
          </p:cNvSpPr>
          <p:nvPr userDrawn="1"/>
        </p:nvSpPr>
        <p:spPr bwMode="auto">
          <a:xfrm flipV="1">
            <a:off x="8640000" y="0"/>
            <a:ext cx="3552000" cy="6858000"/>
          </a:xfrm>
          <a:prstGeom prst="rect">
            <a:avLst/>
          </a:prstGeom>
          <a:solidFill>
            <a:srgbClr val="B51621"/>
          </a:solidFill>
          <a:ln w="9525">
            <a:noFill/>
            <a:miter lim="800000"/>
            <a:headEnd/>
            <a:tailEnd/>
          </a:ln>
        </p:spPr>
        <p:txBody>
          <a:bodyPr rot="10800000" wrap="none" anchor="ctr"/>
          <a:lstStyle/>
          <a:p>
            <a:pPr algn="ctr">
              <a:buClr>
                <a:srgbClr val="D01730"/>
              </a:buClr>
              <a:buSzPct val="70000"/>
              <a:buFont typeface="Wingdings" pitchFamily="2" charset="2"/>
              <a:buChar char="n"/>
              <a:defRPr/>
            </a:pPr>
            <a:endParaRPr lang="de-DE" sz="2000">
              <a:solidFill>
                <a:srgbClr val="D01730"/>
              </a:solidFill>
              <a:latin typeface="Arial" charset="0"/>
            </a:endParaRPr>
          </a:p>
        </p:txBody>
      </p:sp>
      <p:sp>
        <p:nvSpPr>
          <p:cNvPr id="2" name="Titel 1"/>
          <p:cNvSpPr>
            <a:spLocks noGrp="1"/>
          </p:cNvSpPr>
          <p:nvPr>
            <p:ph type="ctrTitle" hasCustomPrompt="1"/>
          </p:nvPr>
        </p:nvSpPr>
        <p:spPr>
          <a:xfrm>
            <a:off x="0" y="1341438"/>
            <a:ext cx="8640000" cy="1007442"/>
          </a:xfrm>
        </p:spPr>
        <p:txBody>
          <a:bodyPr lIns="612000" tIns="108000" rIns="612000" bIns="108000" anchor="ctr"/>
          <a:lstStyle>
            <a:lvl1pPr algn="l">
              <a:defRPr sz="2400" b="1" baseline="0"/>
            </a:lvl1pPr>
          </a:lstStyle>
          <a:p>
            <a:r>
              <a:rPr lang="en-GB" noProof="0" dirty="0"/>
              <a:t>Click here – Title of the seminar –</a:t>
            </a:r>
            <a:br>
              <a:rPr lang="en-GB" noProof="0" dirty="0"/>
            </a:br>
            <a:r>
              <a:rPr lang="en-GB" noProof="0" dirty="0"/>
              <a:t>two lines if required </a:t>
            </a:r>
            <a:br>
              <a:rPr lang="en-GB" noProof="0" dirty="0"/>
            </a:br>
            <a:r>
              <a:rPr lang="en-GB" noProof="0" dirty="0"/>
              <a:t>third line possible (to be avoided)</a:t>
            </a:r>
          </a:p>
        </p:txBody>
      </p:sp>
      <p:sp>
        <p:nvSpPr>
          <p:cNvPr id="7" name="Textplatzhalter 6"/>
          <p:cNvSpPr>
            <a:spLocks noGrp="1"/>
          </p:cNvSpPr>
          <p:nvPr>
            <p:ph type="body" sz="quarter" idx="15" hasCustomPrompt="1"/>
          </p:nvPr>
        </p:nvSpPr>
        <p:spPr>
          <a:xfrm>
            <a:off x="0" y="3357048"/>
            <a:ext cx="8640000" cy="504000"/>
          </a:xfrm>
        </p:spPr>
        <p:txBody>
          <a:bodyPr wrap="none" lIns="612000" tIns="108000" rIns="612000" bIns="72000" anchor="ctr"/>
          <a:lstStyle>
            <a:lvl1pPr marL="0" indent="0">
              <a:lnSpc>
                <a:spcPct val="90000"/>
              </a:lnSpc>
              <a:spcBef>
                <a:spcPts val="0"/>
              </a:spcBef>
              <a:spcAft>
                <a:spcPts val="0"/>
              </a:spcAft>
              <a:buNone/>
              <a:defRPr lang="de-DE" sz="1600" b="0" kern="1200" baseline="0" dirty="0" smtClean="0">
                <a:solidFill>
                  <a:schemeClr val="tx2"/>
                </a:solidFill>
                <a:latin typeface="+mj-lt"/>
                <a:ea typeface="+mj-ea"/>
                <a:cs typeface="+mj-cs"/>
              </a:defRPr>
            </a:lvl1pPr>
          </a:lstStyle>
          <a:p>
            <a:pPr lvl="0"/>
            <a:r>
              <a:rPr lang="en-GB" noProof="0" dirty="0"/>
              <a:t>Click here - 01 Month 2014, Venue, City, Country or Name of </a:t>
            </a:r>
            <a:br>
              <a:rPr lang="en-GB" noProof="0" dirty="0"/>
            </a:br>
            <a:r>
              <a:rPr lang="en-GB" noProof="0" dirty="0"/>
              <a:t>presenter - two lines if required </a:t>
            </a:r>
          </a:p>
        </p:txBody>
      </p:sp>
      <p:sp>
        <p:nvSpPr>
          <p:cNvPr id="12" name="Foliennummernplatzhalter 11"/>
          <p:cNvSpPr>
            <a:spLocks noGrp="1"/>
          </p:cNvSpPr>
          <p:nvPr>
            <p:ph type="sldNum" sz="quarter" idx="16"/>
          </p:nvPr>
        </p:nvSpPr>
        <p:spPr/>
        <p:txBody>
          <a:bodyPr/>
          <a:lstStyle/>
          <a:p>
            <a:fld id="{9ED11504-23E3-41ED-B818-1A3A6FD42A0D}" type="slidenum">
              <a:rPr lang="de-DE" smtClean="0"/>
              <a:pPr/>
              <a:t>‹Nr.›</a:t>
            </a:fld>
            <a:endParaRPr lang="de-DE"/>
          </a:p>
        </p:txBody>
      </p:sp>
      <p:sp>
        <p:nvSpPr>
          <p:cNvPr id="4" name="Textplatzhalter 3"/>
          <p:cNvSpPr>
            <a:spLocks noGrp="1"/>
          </p:cNvSpPr>
          <p:nvPr>
            <p:ph type="body" sz="quarter" idx="17" hasCustomPrompt="1"/>
          </p:nvPr>
        </p:nvSpPr>
        <p:spPr>
          <a:xfrm>
            <a:off x="-8400" y="2348880"/>
            <a:ext cx="8640000" cy="1008000"/>
          </a:xfrm>
        </p:spPr>
        <p:txBody>
          <a:bodyPr lIns="612000" rIns="612000" anchor="ctr"/>
          <a:lstStyle>
            <a:lvl1pPr marL="0" indent="0">
              <a:lnSpc>
                <a:spcPct val="90000"/>
              </a:lnSpc>
              <a:spcBef>
                <a:spcPts val="0"/>
              </a:spcBef>
              <a:spcAft>
                <a:spcPts val="0"/>
              </a:spcAft>
              <a:buNone/>
              <a:defRPr lang="en-GB" sz="2400" b="0" kern="1200" baseline="0" dirty="0">
                <a:solidFill>
                  <a:schemeClr val="tx2"/>
                </a:solidFill>
                <a:latin typeface="+mj-lt"/>
                <a:ea typeface="+mj-ea"/>
                <a:cs typeface="+mj-cs"/>
              </a:defRPr>
            </a:lvl1pPr>
          </a:lstStyle>
          <a:p>
            <a:pPr lvl="0"/>
            <a:r>
              <a:rPr lang="en-GB" noProof="0" dirty="0"/>
              <a:t>Click here – Title of the session –</a:t>
            </a:r>
            <a:br>
              <a:rPr lang="en-GB" noProof="0" dirty="0"/>
            </a:br>
            <a:r>
              <a:rPr lang="en-GB" noProof="0" dirty="0"/>
              <a:t>two lines if required </a:t>
            </a:r>
            <a:br>
              <a:rPr lang="en-GB" noProof="0" dirty="0"/>
            </a:br>
            <a:r>
              <a:rPr lang="en-GB" noProof="0" dirty="0"/>
              <a:t>third line possible (to be avoided)</a:t>
            </a:r>
          </a:p>
        </p:txBody>
      </p:sp>
    </p:spTree>
    <p:extLst>
      <p:ext uri="{BB962C8B-B14F-4D97-AF65-F5344CB8AC3E}">
        <p14:creationId xmlns:p14="http://schemas.microsoft.com/office/powerpoint/2010/main" val="1795967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01">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1"/>
            </p:custDataLst>
            <p:extLst>
              <p:ext uri="{D42A27DB-BD31-4B8C-83A1-F6EECF244321}">
                <p14:modId xmlns:p14="http://schemas.microsoft.com/office/powerpoint/2010/main" val="159403782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
                  <p:embed/>
                </p:oleObj>
              </mc:Choice>
              <mc:Fallback>
                <p:oleObj name="think-cell Folie" r:id="rId3" imgW="270" imgH="270" progId="">
                  <p:embed/>
                  <p:pic>
                    <p:nvPicPr>
                      <p:cNvPr id="10" name="Objekt 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feld 11"/>
          <p:cNvSpPr txBox="1"/>
          <p:nvPr userDrawn="1"/>
        </p:nvSpPr>
        <p:spPr>
          <a:xfrm>
            <a:off x="815413" y="1772816"/>
            <a:ext cx="7824587" cy="1107144"/>
          </a:xfrm>
          <a:prstGeom prst="rect">
            <a:avLst/>
          </a:prstGeom>
          <a:noFill/>
        </p:spPr>
        <p:txBody>
          <a:bodyPr wrap="square" lIns="36000" tIns="144000" rIns="36000" bIns="144000" rtlCol="0" anchor="b" anchorCtr="0">
            <a:noAutofit/>
          </a:bodyPr>
          <a:lstStyle/>
          <a:p>
            <a:r>
              <a:rPr lang="de-DE" sz="7200" b="0" dirty="0" err="1">
                <a:solidFill>
                  <a:schemeClr val="bg2"/>
                </a:solidFill>
              </a:rPr>
              <a:t>Thank</a:t>
            </a:r>
            <a:r>
              <a:rPr lang="de-DE" sz="7200" b="0" dirty="0">
                <a:solidFill>
                  <a:schemeClr val="bg2"/>
                </a:solidFill>
              </a:rPr>
              <a:t> </a:t>
            </a:r>
            <a:r>
              <a:rPr lang="de-DE" sz="7200" b="0" dirty="0" err="1">
                <a:solidFill>
                  <a:schemeClr val="bg2"/>
                </a:solidFill>
              </a:rPr>
              <a:t>you</a:t>
            </a:r>
            <a:r>
              <a:rPr lang="de-DE" sz="7200" b="0" dirty="0">
                <a:solidFill>
                  <a:schemeClr val="bg2"/>
                </a:solidFill>
              </a:rPr>
              <a:t>!</a:t>
            </a:r>
          </a:p>
        </p:txBody>
      </p:sp>
      <p:sp>
        <p:nvSpPr>
          <p:cNvPr id="14" name="Textplatzhalter 7"/>
          <p:cNvSpPr>
            <a:spLocks noGrp="1"/>
          </p:cNvSpPr>
          <p:nvPr>
            <p:ph type="body" sz="quarter" idx="15" hasCustomPrompt="1"/>
          </p:nvPr>
        </p:nvSpPr>
        <p:spPr>
          <a:xfrm rot="16200000">
            <a:off x="9624000" y="3598800"/>
            <a:ext cx="4752000" cy="240000"/>
          </a:xfrm>
        </p:spPr>
        <p:txBody>
          <a:bodyPr/>
          <a:lstStyle>
            <a:lvl1pPr marL="0" indent="0">
              <a:buNone/>
              <a:defRPr sz="800" baseline="0">
                <a:solidFill>
                  <a:schemeClr val="bg1"/>
                </a:solidFill>
              </a:defRPr>
            </a:lvl1pPr>
            <a:lvl5pPr marL="720725" indent="0">
              <a:buNone/>
              <a:defRPr/>
            </a:lvl5pPr>
          </a:lstStyle>
          <a:p>
            <a:pPr lvl="0"/>
            <a:r>
              <a:rPr lang="de-DE"/>
              <a:t>Bildnachweis: Tiedemann</a:t>
            </a:r>
          </a:p>
        </p:txBody>
      </p:sp>
      <p:sp>
        <p:nvSpPr>
          <p:cNvPr id="15" name="Rectangle 29"/>
          <p:cNvSpPr>
            <a:spLocks noChangeArrowheads="1"/>
          </p:cNvSpPr>
          <p:nvPr userDrawn="1"/>
        </p:nvSpPr>
        <p:spPr bwMode="auto">
          <a:xfrm flipV="1">
            <a:off x="8640000" y="0"/>
            <a:ext cx="3552000" cy="6858000"/>
          </a:xfrm>
          <a:prstGeom prst="rect">
            <a:avLst/>
          </a:prstGeom>
          <a:solidFill>
            <a:srgbClr val="B51621"/>
          </a:solidFill>
          <a:ln w="9525">
            <a:noFill/>
            <a:miter lim="800000"/>
            <a:headEnd/>
            <a:tailEnd/>
          </a:ln>
        </p:spPr>
        <p:txBody>
          <a:bodyPr rot="10800000" wrap="none" anchor="ctr"/>
          <a:lstStyle/>
          <a:p>
            <a:pPr algn="ctr">
              <a:buClr>
                <a:srgbClr val="D01730"/>
              </a:buClr>
              <a:buSzPct val="70000"/>
              <a:buFont typeface="Wingdings" pitchFamily="2" charset="2"/>
              <a:buChar char="n"/>
              <a:defRPr/>
            </a:pPr>
            <a:endParaRPr lang="de-DE" sz="2000">
              <a:solidFill>
                <a:srgbClr val="D01730"/>
              </a:solidFill>
              <a:latin typeface="Arial" charset="0"/>
            </a:endParaRPr>
          </a:p>
        </p:txBody>
      </p:sp>
      <p:pic>
        <p:nvPicPr>
          <p:cNvPr id="16" name="Grafik 11" descr="Logo_weiß_transparent.gif"/>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9359785" y="455147"/>
            <a:ext cx="211243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26" name="Picture 58" descr="H:\04_Marketing\15_Präsentation\Folienmaster_neu_2014\qrcode.jpeg"/>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3790256" y="5695404"/>
            <a:ext cx="864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www_renac.de.gif"/>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360363" y="6073200"/>
            <a:ext cx="2284085" cy="360040"/>
          </a:xfrm>
          <a:prstGeom prst="rect">
            <a:avLst/>
          </a:prstGeom>
          <a:ln>
            <a:noFill/>
          </a:ln>
        </p:spPr>
      </p:pic>
    </p:spTree>
    <p:extLst>
      <p:ext uri="{BB962C8B-B14F-4D97-AF65-F5344CB8AC3E}">
        <p14:creationId xmlns:p14="http://schemas.microsoft.com/office/powerpoint/2010/main" val="11742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4" name="Inhaltsplatzhalter 2"/>
          <p:cNvSpPr>
            <a:spLocks noGrp="1"/>
          </p:cNvSpPr>
          <p:nvPr>
            <p:ph idx="1"/>
          </p:nvPr>
        </p:nvSpPr>
        <p:spPr>
          <a:xfrm>
            <a:off x="1679510" y="1978496"/>
            <a:ext cx="8544949" cy="4114800"/>
          </a:xfrm>
          <a:prstGeom prst="rect">
            <a:avLst/>
          </a:prstGeom>
        </p:spPr>
        <p:txBody>
          <a:bodyPr/>
          <a:lstStyle>
            <a:lvl1pPr>
              <a:lnSpc>
                <a:spcPct val="100000"/>
              </a:lnSpc>
              <a:spcAft>
                <a:spcPts val="600"/>
              </a:spcAft>
              <a:buFont typeface="Arial Unicode MS" pitchFamily="34" charset="-128"/>
              <a:buChar char="▪"/>
              <a:defRPr sz="1800"/>
            </a:lvl1pPr>
            <a:lvl2pPr>
              <a:lnSpc>
                <a:spcPct val="100000"/>
              </a:lnSpc>
              <a:spcAft>
                <a:spcPts val="600"/>
              </a:spcAft>
              <a:buFont typeface="Arial Unicode MS" pitchFamily="34" charset="-128"/>
              <a:buChar char="▪"/>
              <a:defRPr sz="1600"/>
            </a:lvl2pPr>
            <a:lvl3pPr>
              <a:spcAft>
                <a:spcPts val="600"/>
              </a:spcAft>
              <a:buFont typeface="Arial Unicode MS" pitchFamily="34" charset="-128"/>
              <a:buChar char="▪"/>
              <a:defRPr sz="1400"/>
            </a:lvl3pPr>
            <a:lvl4pPr>
              <a:spcAft>
                <a:spcPts val="600"/>
              </a:spcAft>
              <a:buFont typeface="Arial Unicode MS" pitchFamily="34" charset="-128"/>
              <a:buChar char="▪"/>
              <a:defRPr>
                <a:solidFill>
                  <a:schemeClr val="tx1"/>
                </a:solidFill>
              </a:defRPr>
            </a:lvl4pPr>
            <a:lvl5pPr>
              <a:spcAft>
                <a:spcPts val="600"/>
              </a:spcAft>
              <a:buFont typeface="Arial Unicode MS" pitchFamily="34" charset="-128"/>
              <a:buChar char="▪"/>
              <a:defRPr>
                <a:solidFill>
                  <a:schemeClr val="tx1"/>
                </a:solidFill>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Rectangle 2"/>
          <p:cNvSpPr>
            <a:spLocks noGrp="1" noChangeArrowheads="1"/>
          </p:cNvSpPr>
          <p:nvPr>
            <p:ph type="title"/>
          </p:nvPr>
        </p:nvSpPr>
        <p:spPr bwMode="auto">
          <a:xfrm>
            <a:off x="1680000" y="1389000"/>
            <a:ext cx="8544949" cy="3323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defRPr sz="2400"/>
            </a:lvl1pPr>
          </a:lstStyle>
          <a:p>
            <a:pPr lvl="0"/>
            <a:r>
              <a:rPr lang="de-DE" dirty="0"/>
              <a:t>Titel hinzufügen</a:t>
            </a:r>
          </a:p>
        </p:txBody>
      </p:sp>
      <p:sp>
        <p:nvSpPr>
          <p:cNvPr id="16" name="Inhaltsplatzhalter 15"/>
          <p:cNvSpPr>
            <a:spLocks noGrp="1"/>
          </p:cNvSpPr>
          <p:nvPr>
            <p:ph sz="quarter" idx="12"/>
          </p:nvPr>
        </p:nvSpPr>
        <p:spPr>
          <a:xfrm>
            <a:off x="761963" y="214290"/>
            <a:ext cx="5429288" cy="428604"/>
          </a:xfrm>
          <a:prstGeom prst="rect">
            <a:avLst/>
          </a:prstGeom>
        </p:spPr>
        <p:txBody>
          <a:bodyPr/>
          <a:lstStyle>
            <a:lvl1pPr>
              <a:buFontTx/>
              <a:buNone/>
              <a:defRPr sz="1800">
                <a:solidFill>
                  <a:srgbClr val="B51621"/>
                </a:solidFill>
              </a:defRPr>
            </a:lvl1pPr>
            <a:lvl2pPr>
              <a:buFontTx/>
              <a:buNone/>
              <a:defRPr/>
            </a:lvl2pPr>
          </a:lstStyle>
          <a:p>
            <a:pPr lvl="0"/>
            <a:r>
              <a:rPr lang="de-DE"/>
              <a:t>Textmasterformate durch Klicken bearbeiten</a:t>
            </a:r>
          </a:p>
        </p:txBody>
      </p:sp>
      <p:sp>
        <p:nvSpPr>
          <p:cNvPr id="17" name="Inhaltsplatzhalter 15"/>
          <p:cNvSpPr>
            <a:spLocks noGrp="1"/>
          </p:cNvSpPr>
          <p:nvPr>
            <p:ph sz="quarter" idx="13"/>
          </p:nvPr>
        </p:nvSpPr>
        <p:spPr>
          <a:xfrm>
            <a:off x="8953520" y="6072206"/>
            <a:ext cx="1714512" cy="285752"/>
          </a:xfrm>
          <a:prstGeom prst="rect">
            <a:avLst/>
          </a:prstGeom>
        </p:spPr>
        <p:txBody>
          <a:bodyPr/>
          <a:lstStyle>
            <a:lvl1pPr>
              <a:buFontTx/>
              <a:buNone/>
              <a:defRPr sz="800">
                <a:solidFill>
                  <a:schemeClr val="tx1"/>
                </a:solidFill>
              </a:defRPr>
            </a:lvl1pPr>
            <a:lvl2pPr>
              <a:buFontTx/>
              <a:buNone/>
              <a:defRPr/>
            </a:lvl2pPr>
          </a:lstStyle>
          <a:p>
            <a:pPr lvl="0"/>
            <a:r>
              <a:rPr lang="de-DE"/>
              <a:t>Textmasterformate durch Klicken bearbeiten</a:t>
            </a:r>
          </a:p>
        </p:txBody>
      </p:sp>
      <p:sp>
        <p:nvSpPr>
          <p:cNvPr id="2" name="Foliennummernplatzhalter 6">
            <a:extLst>
              <a:ext uri="{FF2B5EF4-FFF2-40B4-BE49-F238E27FC236}">
                <a16:creationId xmlns:a16="http://schemas.microsoft.com/office/drawing/2014/main" id="{B41CCB9D-8F5C-4689-7A19-6A609C1A864E}"/>
              </a:ext>
            </a:extLst>
          </p:cNvPr>
          <p:cNvSpPr>
            <a:spLocks noGrp="1"/>
          </p:cNvSpPr>
          <p:nvPr>
            <p:ph type="sldNum" sz="quarter" idx="14"/>
          </p:nvPr>
        </p:nvSpPr>
        <p:spPr>
          <a:xfrm>
            <a:off x="10945575" y="6642000"/>
            <a:ext cx="767435" cy="216000"/>
          </a:xfrm>
        </p:spPr>
        <p:txBody>
          <a:bodyPr/>
          <a:lstStyle/>
          <a:p>
            <a:fld id="{9ED11504-23E3-41ED-B818-1A3A6FD42A0D}" type="slidenum">
              <a:rPr lang="en-GB" noProof="0" smtClean="0"/>
              <a:pPr/>
              <a:t>‹Nr.›</a:t>
            </a:fld>
            <a:endParaRPr lang="en-GB" noProof="0" dirty="0"/>
          </a:p>
        </p:txBody>
      </p:sp>
    </p:spTree>
    <p:extLst>
      <p:ext uri="{BB962C8B-B14F-4D97-AF65-F5344CB8AC3E}">
        <p14:creationId xmlns:p14="http://schemas.microsoft.com/office/powerpoint/2010/main" val="2376566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9" name="Titel 18"/>
          <p:cNvSpPr>
            <a:spLocks noGrp="1"/>
          </p:cNvSpPr>
          <p:nvPr>
            <p:ph type="title" hasCustomPrompt="1"/>
          </p:nvPr>
        </p:nvSpPr>
        <p:spPr>
          <a:xfrm>
            <a:off x="1185664" y="265212"/>
            <a:ext cx="7022571" cy="715513"/>
          </a:xfrm>
          <a:prstGeom prst="rect">
            <a:avLst/>
          </a:prstGeom>
        </p:spPr>
        <p:txBody>
          <a:bodyPr/>
          <a:lstStyle>
            <a:lvl1pPr>
              <a:defRPr sz="2000" b="0" baseline="0">
                <a:solidFill>
                  <a:schemeClr val="tx2"/>
                </a:solidFill>
              </a:defRPr>
            </a:lvl1pPr>
          </a:lstStyle>
          <a:p>
            <a:r>
              <a:rPr lang="de-DE" dirty="0"/>
              <a:t>TITLE</a:t>
            </a:r>
          </a:p>
        </p:txBody>
      </p:sp>
      <p:sp>
        <p:nvSpPr>
          <p:cNvPr id="9" name="Inhaltsplatzhalter 2"/>
          <p:cNvSpPr>
            <a:spLocks noGrp="1"/>
          </p:cNvSpPr>
          <p:nvPr>
            <p:ph sz="half" idx="1"/>
          </p:nvPr>
        </p:nvSpPr>
        <p:spPr>
          <a:xfrm>
            <a:off x="1185664" y="1628800"/>
            <a:ext cx="8750763" cy="4536504"/>
          </a:xfrm>
          <a:prstGeom prst="rect">
            <a:avLst/>
          </a:prstGeom>
        </p:spPr>
        <p:txBody>
          <a:bodyPr/>
          <a:lstStyle>
            <a:lvl1pPr marL="0" indent="0">
              <a:buFont typeface="+mj-lt"/>
              <a:buNone/>
              <a:defRPr lang="de-DE" sz="1600">
                <a:effectLst/>
                <a:latin typeface="Tahoma" panose="020B0604030504040204" pitchFamily="34" charset="0"/>
                <a:ea typeface="Tahoma" panose="020B0604030504040204" pitchFamily="34" charset="0"/>
                <a:cs typeface="Tahoma" panose="020B0604030504040204" pitchFamily="34" charset="0"/>
              </a:defRPr>
            </a:lvl1pPr>
            <a:lvl2pPr>
              <a:defRPr sz="1800">
                <a:solidFill>
                  <a:schemeClr val="tx2"/>
                </a:solidFill>
                <a:latin typeface="Tahoma" panose="020B0604030504040204" pitchFamily="34" charset="0"/>
                <a:ea typeface="Tahoma" panose="020B0604030504040204" pitchFamily="34" charset="0"/>
                <a:cs typeface="Tahoma" panose="020B0604030504040204" pitchFamily="34" charset="0"/>
              </a:defRPr>
            </a:lvl2pPr>
            <a:lvl3pPr>
              <a:defRPr sz="1800">
                <a:solidFill>
                  <a:schemeClr val="tx2"/>
                </a:solidFill>
                <a:latin typeface="Tahoma" panose="020B0604030504040204" pitchFamily="34" charset="0"/>
                <a:ea typeface="Tahoma" panose="020B0604030504040204" pitchFamily="34" charset="0"/>
                <a:cs typeface="Tahoma" panose="020B0604030504040204" pitchFamily="34" charset="0"/>
              </a:defRPr>
            </a:lvl3pPr>
            <a:lvl4pPr>
              <a:defRPr sz="1800">
                <a:solidFill>
                  <a:schemeClr val="tx2"/>
                </a:solidFill>
                <a:latin typeface="Tahoma" panose="020B0604030504040204" pitchFamily="34" charset="0"/>
                <a:ea typeface="Tahoma" panose="020B0604030504040204" pitchFamily="34" charset="0"/>
                <a:cs typeface="Tahoma" panose="020B0604030504040204" pitchFamily="34" charset="0"/>
              </a:defRPr>
            </a:lvl4pPr>
            <a:lvl5pPr>
              <a:defRPr sz="1800">
                <a:solidFill>
                  <a:schemeClr val="tx2"/>
                </a:solidFill>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r>
              <a:rPr lang="de-DE" sz="1200" dirty="0">
                <a:effectLst/>
                <a:latin typeface="Times New Roman"/>
                <a:ea typeface="Times New Roman"/>
              </a:rPr>
              <a:t>Text</a:t>
            </a:r>
          </a:p>
        </p:txBody>
      </p:sp>
      <p:sp>
        <p:nvSpPr>
          <p:cNvPr id="2" name="Foliennummernplatzhalter 6">
            <a:extLst>
              <a:ext uri="{FF2B5EF4-FFF2-40B4-BE49-F238E27FC236}">
                <a16:creationId xmlns:a16="http://schemas.microsoft.com/office/drawing/2014/main" id="{8C545EA5-2418-E3AB-1EEC-35D825AA9C87}"/>
              </a:ext>
            </a:extLst>
          </p:cNvPr>
          <p:cNvSpPr>
            <a:spLocks noGrp="1"/>
          </p:cNvSpPr>
          <p:nvPr>
            <p:ph type="sldNum" sz="quarter" idx="12"/>
          </p:nvPr>
        </p:nvSpPr>
        <p:spPr>
          <a:xfrm>
            <a:off x="10945575" y="6642000"/>
            <a:ext cx="767435" cy="216000"/>
          </a:xfrm>
        </p:spPr>
        <p:txBody>
          <a:bodyPr/>
          <a:lstStyle/>
          <a:p>
            <a:fld id="{9ED11504-23E3-41ED-B818-1A3A6FD42A0D}" type="slidenum">
              <a:rPr lang="en-GB" noProof="0" smtClean="0"/>
              <a:pPr/>
              <a:t>‹Nr.›</a:t>
            </a:fld>
            <a:endParaRPr lang="en-GB" noProof="0" dirty="0"/>
          </a:p>
        </p:txBody>
      </p:sp>
    </p:spTree>
    <p:extLst>
      <p:ext uri="{BB962C8B-B14F-4D97-AF65-F5344CB8AC3E}">
        <p14:creationId xmlns:p14="http://schemas.microsoft.com/office/powerpoint/2010/main" val="4146526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 standard">
    <p:spTree>
      <p:nvGrpSpPr>
        <p:cNvPr id="1" name=""/>
        <p:cNvGrpSpPr/>
        <p:nvPr/>
      </p:nvGrpSpPr>
      <p:grpSpPr>
        <a:xfrm>
          <a:off x="0" y="0"/>
          <a:ext cx="0" cy="0"/>
          <a:chOff x="0" y="0"/>
          <a:chExt cx="0" cy="0"/>
        </a:xfrm>
      </p:grpSpPr>
      <p:sp>
        <p:nvSpPr>
          <p:cNvPr id="2" name="Titel 1"/>
          <p:cNvSpPr>
            <a:spLocks noGrp="1"/>
          </p:cNvSpPr>
          <p:nvPr>
            <p:ph type="title"/>
          </p:nvPr>
        </p:nvSpPr>
        <p:spPr>
          <a:xfrm>
            <a:off x="816000" y="0"/>
            <a:ext cx="8928000" cy="792000"/>
          </a:xfrm>
        </p:spPr>
        <p:txBody>
          <a:bodyPr/>
          <a:lstStyle>
            <a:lvl1pPr>
              <a:defRPr/>
            </a:lvl1pPr>
          </a:lstStyle>
          <a:p>
            <a:r>
              <a:rPr lang="de-DE" noProof="0"/>
              <a:t>Titelmasterformat durch Klicken bearbeiten</a:t>
            </a:r>
            <a:endParaRPr lang="en-GB" noProof="0" dirty="0"/>
          </a:p>
        </p:txBody>
      </p:sp>
      <p:sp>
        <p:nvSpPr>
          <p:cNvPr id="3" name="Inhaltsplatzhalter 2"/>
          <p:cNvSpPr>
            <a:spLocks noGrp="1"/>
          </p:cNvSpPr>
          <p:nvPr>
            <p:ph idx="1"/>
          </p:nvPr>
        </p:nvSpPr>
        <p:spPr>
          <a:xfrm>
            <a:off x="816000" y="1332000"/>
            <a:ext cx="10560000" cy="4752000"/>
          </a:xfrm>
        </p:spPr>
        <p:txBody>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Foliennummernplatzhalter 5"/>
          <p:cNvSpPr>
            <a:spLocks noGrp="1"/>
          </p:cNvSpPr>
          <p:nvPr>
            <p:ph type="sldNum" sz="quarter" idx="12"/>
          </p:nvPr>
        </p:nvSpPr>
        <p:spPr/>
        <p:txBody>
          <a:bodyPr/>
          <a:lstStyle/>
          <a:p>
            <a:fld id="{9ED11504-23E3-41ED-B818-1A3A6FD42A0D}" type="slidenum">
              <a:rPr lang="de-DE" smtClean="0"/>
              <a:pPr/>
              <a:t>‹Nr.›</a:t>
            </a:fld>
            <a:endParaRPr lang="de-DE"/>
          </a:p>
        </p:txBody>
      </p:sp>
    </p:spTree>
    <p:extLst>
      <p:ext uri="{BB962C8B-B14F-4D97-AF65-F5344CB8AC3E}">
        <p14:creationId xmlns:p14="http://schemas.microsoft.com/office/powerpoint/2010/main" val="3878117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9088-48F0-4647-B003-FACA59C3EA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138D1C-EBCD-4D68-970B-34F22BA483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9B5202-E49A-4383-B95B-51E55E0CA7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06BD785-DC45-465D-B972-B9DF0EB20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5F826-A187-4FDF-BB47-A5F814003E7A}"/>
              </a:ext>
            </a:extLst>
          </p:cNvPr>
          <p:cNvSpPr>
            <a:spLocks noGrp="1"/>
          </p:cNvSpPr>
          <p:nvPr>
            <p:ph type="sldNum" sz="quarter" idx="12"/>
          </p:nvPr>
        </p:nvSpPr>
        <p:spPr/>
        <p:txBody>
          <a:bodyPr/>
          <a:lstStyle/>
          <a:p>
            <a:fld id="{F37BAB79-285B-4AA6-BA40-224576E6E800}" type="slidenum">
              <a:rPr lang="en-US" smtClean="0"/>
              <a:t>‹Nr.›</a:t>
            </a:fld>
            <a:endParaRPr lang="en-US"/>
          </a:p>
        </p:txBody>
      </p:sp>
    </p:spTree>
    <p:extLst>
      <p:ext uri="{BB962C8B-B14F-4D97-AF65-F5344CB8AC3E}">
        <p14:creationId xmlns:p14="http://schemas.microsoft.com/office/powerpoint/2010/main" val="1944225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26208-35C8-49FC-8AA7-2C9120844637}"/>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43CAC73-E84C-465B-A307-65538CCEE9D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95B3A0-DF29-40F9-AC7C-4AC8ABC142F4}"/>
              </a:ext>
            </a:extLst>
          </p:cNvPr>
          <p:cNvSpPr>
            <a:spLocks noGrp="1"/>
          </p:cNvSpPr>
          <p:nvPr>
            <p:ph type="sldNum" sz="quarter" idx="12"/>
          </p:nvPr>
        </p:nvSpPr>
        <p:spPr/>
        <p:txBody>
          <a:bodyPr/>
          <a:lstStyle/>
          <a:p>
            <a:fld id="{F37BAB79-285B-4AA6-BA40-224576E6E800}" type="slidenum">
              <a:rPr lang="en-US" smtClean="0"/>
              <a:t>‹Nr.›</a:t>
            </a:fld>
            <a:endParaRPr lang="en-US"/>
          </a:p>
        </p:txBody>
      </p:sp>
    </p:spTree>
    <p:extLst>
      <p:ext uri="{BB962C8B-B14F-4D97-AF65-F5344CB8AC3E}">
        <p14:creationId xmlns:p14="http://schemas.microsoft.com/office/powerpoint/2010/main" val="142874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524BE-3FBD-5D41-7B18-20E14488DE5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1A549FE-CCE8-3C72-417C-7DC1C514FA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C422576-08D2-2A0A-98B8-79B625F0BCEA}"/>
              </a:ext>
            </a:extLst>
          </p:cNvPr>
          <p:cNvSpPr>
            <a:spLocks noGrp="1"/>
          </p:cNvSpPr>
          <p:nvPr>
            <p:ph type="dt" sz="half" idx="10"/>
          </p:nvPr>
        </p:nvSpPr>
        <p:spPr/>
        <p:txBody>
          <a:bodyPr/>
          <a:lstStyle/>
          <a:p>
            <a:fld id="{67B47A3C-FBC1-4FB7-9798-0EA9EBF3062F}" type="datetimeFigureOut">
              <a:rPr lang="de-DE" smtClean="0"/>
              <a:t>28.01.2024</a:t>
            </a:fld>
            <a:endParaRPr lang="de-DE"/>
          </a:p>
        </p:txBody>
      </p:sp>
      <p:sp>
        <p:nvSpPr>
          <p:cNvPr id="5" name="Fußzeilenplatzhalter 4">
            <a:extLst>
              <a:ext uri="{FF2B5EF4-FFF2-40B4-BE49-F238E27FC236}">
                <a16:creationId xmlns:a16="http://schemas.microsoft.com/office/drawing/2014/main" id="{5E26553E-0B0D-8DFC-CF39-DAB2BE1F567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BD98276-BB8D-AE81-B961-F6AA06A0BE8D}"/>
              </a:ext>
            </a:extLst>
          </p:cNvPr>
          <p:cNvSpPr>
            <a:spLocks noGrp="1"/>
          </p:cNvSpPr>
          <p:nvPr>
            <p:ph type="sldNum" sz="quarter" idx="12"/>
          </p:nvPr>
        </p:nvSpPr>
        <p:spPr/>
        <p:txBody>
          <a:bodyPr/>
          <a:lstStyle/>
          <a:p>
            <a:fld id="{B92BDF91-5EC4-43FC-AAF5-0A29078E8931}" type="slidenum">
              <a:rPr lang="de-DE" smtClean="0"/>
              <a:t>‹Nr.›</a:t>
            </a:fld>
            <a:endParaRPr lang="de-DE"/>
          </a:p>
        </p:txBody>
      </p:sp>
    </p:spTree>
    <p:extLst>
      <p:ext uri="{BB962C8B-B14F-4D97-AF65-F5344CB8AC3E}">
        <p14:creationId xmlns:p14="http://schemas.microsoft.com/office/powerpoint/2010/main" val="1239670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03DED-E000-AF85-38CA-E7C64C1EC81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20069FF-9819-712E-1067-A04023DE199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0C059FE-AA56-1394-79CE-619EDBA51EAE}"/>
              </a:ext>
            </a:extLst>
          </p:cNvPr>
          <p:cNvSpPr>
            <a:spLocks noGrp="1"/>
          </p:cNvSpPr>
          <p:nvPr>
            <p:ph type="dt" sz="half" idx="10"/>
          </p:nvPr>
        </p:nvSpPr>
        <p:spPr/>
        <p:txBody>
          <a:bodyPr/>
          <a:lstStyle/>
          <a:p>
            <a:fld id="{67B47A3C-FBC1-4FB7-9798-0EA9EBF3062F}" type="datetimeFigureOut">
              <a:rPr lang="de-DE" smtClean="0"/>
              <a:t>28.01.2024</a:t>
            </a:fld>
            <a:endParaRPr lang="de-DE"/>
          </a:p>
        </p:txBody>
      </p:sp>
      <p:sp>
        <p:nvSpPr>
          <p:cNvPr id="5" name="Fußzeilenplatzhalter 4">
            <a:extLst>
              <a:ext uri="{FF2B5EF4-FFF2-40B4-BE49-F238E27FC236}">
                <a16:creationId xmlns:a16="http://schemas.microsoft.com/office/drawing/2014/main" id="{F7C379BE-0A5F-0F50-232D-D87045B7377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2E9A8BE-EF23-BCCD-297B-D8F072E67672}"/>
              </a:ext>
            </a:extLst>
          </p:cNvPr>
          <p:cNvSpPr>
            <a:spLocks noGrp="1"/>
          </p:cNvSpPr>
          <p:nvPr>
            <p:ph type="sldNum" sz="quarter" idx="12"/>
          </p:nvPr>
        </p:nvSpPr>
        <p:spPr/>
        <p:txBody>
          <a:bodyPr/>
          <a:lstStyle/>
          <a:p>
            <a:fld id="{B92BDF91-5EC4-43FC-AAF5-0A29078E8931}" type="slidenum">
              <a:rPr lang="de-DE" smtClean="0"/>
              <a:t>‹Nr.›</a:t>
            </a:fld>
            <a:endParaRPr lang="de-DE"/>
          </a:p>
        </p:txBody>
      </p:sp>
    </p:spTree>
    <p:extLst>
      <p:ext uri="{BB962C8B-B14F-4D97-AF65-F5344CB8AC3E}">
        <p14:creationId xmlns:p14="http://schemas.microsoft.com/office/powerpoint/2010/main" val="4092209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980F8-5333-DA9D-D4A8-FCF4E960A0F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1ED1802-F804-F855-53EC-6A92A5FE84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A983AE3-1AE2-1EF6-3358-C7A2AE02DEFB}"/>
              </a:ext>
            </a:extLst>
          </p:cNvPr>
          <p:cNvSpPr>
            <a:spLocks noGrp="1"/>
          </p:cNvSpPr>
          <p:nvPr>
            <p:ph type="dt" sz="half" idx="10"/>
          </p:nvPr>
        </p:nvSpPr>
        <p:spPr/>
        <p:txBody>
          <a:bodyPr/>
          <a:lstStyle/>
          <a:p>
            <a:fld id="{67B47A3C-FBC1-4FB7-9798-0EA9EBF3062F}" type="datetimeFigureOut">
              <a:rPr lang="de-DE" smtClean="0"/>
              <a:t>28.01.2024</a:t>
            </a:fld>
            <a:endParaRPr lang="de-DE"/>
          </a:p>
        </p:txBody>
      </p:sp>
      <p:sp>
        <p:nvSpPr>
          <p:cNvPr id="5" name="Fußzeilenplatzhalter 4">
            <a:extLst>
              <a:ext uri="{FF2B5EF4-FFF2-40B4-BE49-F238E27FC236}">
                <a16:creationId xmlns:a16="http://schemas.microsoft.com/office/drawing/2014/main" id="{1D587258-EF5F-D9C2-FE55-31062A92939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C252A1A-7EF8-F230-AD99-EE5D67902584}"/>
              </a:ext>
            </a:extLst>
          </p:cNvPr>
          <p:cNvSpPr>
            <a:spLocks noGrp="1"/>
          </p:cNvSpPr>
          <p:nvPr>
            <p:ph type="sldNum" sz="quarter" idx="12"/>
          </p:nvPr>
        </p:nvSpPr>
        <p:spPr/>
        <p:txBody>
          <a:bodyPr/>
          <a:lstStyle/>
          <a:p>
            <a:fld id="{B92BDF91-5EC4-43FC-AAF5-0A29078E8931}" type="slidenum">
              <a:rPr lang="de-DE" smtClean="0"/>
              <a:t>‹Nr.›</a:t>
            </a:fld>
            <a:endParaRPr lang="de-DE"/>
          </a:p>
        </p:txBody>
      </p:sp>
    </p:spTree>
    <p:extLst>
      <p:ext uri="{BB962C8B-B14F-4D97-AF65-F5344CB8AC3E}">
        <p14:creationId xmlns:p14="http://schemas.microsoft.com/office/powerpoint/2010/main" val="1561432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2A79E-8715-3518-700D-0F5CD58D7D2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3E6078-6665-BF0F-9650-2760C229670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FE989A0-6158-96F4-9147-450C84154FA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74C2CB4-0ABB-1342-9474-F47B8E85A479}"/>
              </a:ext>
            </a:extLst>
          </p:cNvPr>
          <p:cNvSpPr>
            <a:spLocks noGrp="1"/>
          </p:cNvSpPr>
          <p:nvPr>
            <p:ph type="dt" sz="half" idx="10"/>
          </p:nvPr>
        </p:nvSpPr>
        <p:spPr/>
        <p:txBody>
          <a:bodyPr/>
          <a:lstStyle/>
          <a:p>
            <a:fld id="{67B47A3C-FBC1-4FB7-9798-0EA9EBF3062F}" type="datetimeFigureOut">
              <a:rPr lang="de-DE" smtClean="0"/>
              <a:t>28.01.2024</a:t>
            </a:fld>
            <a:endParaRPr lang="de-DE"/>
          </a:p>
        </p:txBody>
      </p:sp>
      <p:sp>
        <p:nvSpPr>
          <p:cNvPr id="6" name="Fußzeilenplatzhalter 5">
            <a:extLst>
              <a:ext uri="{FF2B5EF4-FFF2-40B4-BE49-F238E27FC236}">
                <a16:creationId xmlns:a16="http://schemas.microsoft.com/office/drawing/2014/main" id="{19E15B52-8822-FC5A-8911-E652E52C6C3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8CE1001-2043-ECEC-7BF3-302708B4C107}"/>
              </a:ext>
            </a:extLst>
          </p:cNvPr>
          <p:cNvSpPr>
            <a:spLocks noGrp="1"/>
          </p:cNvSpPr>
          <p:nvPr>
            <p:ph type="sldNum" sz="quarter" idx="12"/>
          </p:nvPr>
        </p:nvSpPr>
        <p:spPr/>
        <p:txBody>
          <a:bodyPr/>
          <a:lstStyle/>
          <a:p>
            <a:fld id="{B92BDF91-5EC4-43FC-AAF5-0A29078E8931}" type="slidenum">
              <a:rPr lang="de-DE" smtClean="0"/>
              <a:t>‹Nr.›</a:t>
            </a:fld>
            <a:endParaRPr lang="de-DE"/>
          </a:p>
        </p:txBody>
      </p:sp>
    </p:spTree>
    <p:extLst>
      <p:ext uri="{BB962C8B-B14F-4D97-AF65-F5344CB8AC3E}">
        <p14:creationId xmlns:p14="http://schemas.microsoft.com/office/powerpoint/2010/main" val="370395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0" y="1008000"/>
            <a:ext cx="12192000" cy="5634000"/>
          </a:xfrm>
        </p:spPr>
        <p:txBody>
          <a:bodyPr lIns="612000" tIns="324000" rIns="612000" bIns="360000"/>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graphicFrame>
        <p:nvGraphicFramePr>
          <p:cNvPr id="8" name="Objekt 7" hidden="1"/>
          <p:cNvGraphicFramePr>
            <a:graphicFrameLocks noChangeAspect="1"/>
          </p:cNvGraphicFramePr>
          <p:nvPr userDrawn="1">
            <p:custDataLst>
              <p:tags r:id="rId1"/>
            </p:custDataLst>
            <p:extLst>
              <p:ext uri="{D42A27DB-BD31-4B8C-83A1-F6EECF244321}">
                <p14:modId xmlns:p14="http://schemas.microsoft.com/office/powerpoint/2010/main" val="368346639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
                  <p:embed/>
                </p:oleObj>
              </mc:Choice>
              <mc:Fallback>
                <p:oleObj name="think-cell Folie" r:id="rId3" imgW="270" imgH="270" progId="">
                  <p:embed/>
                  <p:pic>
                    <p:nvPicPr>
                      <p:cNvPr id="8" name="Objek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Foliennummernplatzhalter 6"/>
          <p:cNvSpPr>
            <a:spLocks noGrp="1"/>
          </p:cNvSpPr>
          <p:nvPr>
            <p:ph type="sldNum" sz="quarter" idx="12"/>
          </p:nvPr>
        </p:nvSpPr>
        <p:spPr/>
        <p:txBody>
          <a:bodyPr/>
          <a:lstStyle/>
          <a:p>
            <a:fld id="{9ED11504-23E3-41ED-B818-1A3A6FD42A0D}" type="slidenum">
              <a:rPr lang="de-DE" smtClean="0"/>
              <a:pPr/>
              <a:t>‹Nr.›</a:t>
            </a:fld>
            <a:endParaRPr lang="de-DE"/>
          </a:p>
        </p:txBody>
      </p:sp>
      <p:sp>
        <p:nvSpPr>
          <p:cNvPr id="2" name="Titel 1"/>
          <p:cNvSpPr>
            <a:spLocks noGrp="1"/>
          </p:cNvSpPr>
          <p:nvPr>
            <p:ph type="title" hasCustomPrompt="1"/>
          </p:nvPr>
        </p:nvSpPr>
        <p:spPr>
          <a:xfrm>
            <a:off x="0" y="1656000"/>
            <a:ext cx="9744000" cy="648000"/>
          </a:xfrm>
          <a:solidFill>
            <a:schemeClr val="bg1">
              <a:alpha val="90000"/>
            </a:schemeClr>
          </a:solidFill>
        </p:spPr>
        <p:txBody>
          <a:bodyPr lIns="972000" tIns="36000" rIns="612000" bIns="36000" anchor="ctr"/>
          <a:lstStyle>
            <a:lvl1pPr algn="l">
              <a:defRPr sz="2000" b="1" baseline="0"/>
            </a:lvl1pPr>
          </a:lstStyle>
          <a:p>
            <a:r>
              <a:rPr lang="en-GB" noProof="0" dirty="0"/>
              <a:t>Section header – must be similar to agenda items – click on # on the left to enter item no.</a:t>
            </a:r>
          </a:p>
        </p:txBody>
      </p:sp>
      <p:sp>
        <p:nvSpPr>
          <p:cNvPr id="15" name="Textplatzhalter 14"/>
          <p:cNvSpPr>
            <a:spLocks noGrp="1"/>
          </p:cNvSpPr>
          <p:nvPr>
            <p:ph type="body" sz="quarter" idx="13" hasCustomPrompt="1"/>
          </p:nvPr>
        </p:nvSpPr>
        <p:spPr>
          <a:xfrm>
            <a:off x="0" y="1656000"/>
            <a:ext cx="816000" cy="648000"/>
          </a:xfrm>
        </p:spPr>
        <p:txBody>
          <a:bodyPr lIns="0" anchor="ctr" anchorCtr="0"/>
          <a:lstStyle>
            <a:lvl1pPr marL="0" indent="0" algn="r" defTabSz="914400" rtl="0" eaLnBrk="1" latinLnBrk="0" hangingPunct="1">
              <a:lnSpc>
                <a:spcPct val="90000"/>
              </a:lnSpc>
              <a:spcBef>
                <a:spcPct val="0"/>
              </a:spcBef>
              <a:buNone/>
              <a:defRPr lang="en-GB" sz="3000" b="1" kern="1200" baseline="0" dirty="0">
                <a:solidFill>
                  <a:schemeClr val="tx2"/>
                </a:solidFill>
                <a:latin typeface="+mj-lt"/>
                <a:ea typeface="+mj-ea"/>
                <a:cs typeface="+mj-cs"/>
              </a:defRPr>
            </a:lvl1pPr>
          </a:lstStyle>
          <a:p>
            <a:pPr lvl="0"/>
            <a:r>
              <a:rPr lang="en-GB" dirty="0"/>
              <a:t>#</a:t>
            </a:r>
          </a:p>
        </p:txBody>
      </p:sp>
    </p:spTree>
    <p:extLst>
      <p:ext uri="{BB962C8B-B14F-4D97-AF65-F5344CB8AC3E}">
        <p14:creationId xmlns:p14="http://schemas.microsoft.com/office/powerpoint/2010/main" val="2901326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5F3F8-5FD0-220B-A1CC-5143F9B006D0}"/>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4BF693E-054D-78C5-5F11-FDD546EFE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49B3711-DC90-FB7A-E737-9C2E9E2480F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1F6A6FF-E79F-6ECB-97D6-9094454204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2B0027A-3590-F925-109B-134C65CB5A9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DA83B4A-BD47-08F3-3001-EA3737CD8802}"/>
              </a:ext>
            </a:extLst>
          </p:cNvPr>
          <p:cNvSpPr>
            <a:spLocks noGrp="1"/>
          </p:cNvSpPr>
          <p:nvPr>
            <p:ph type="dt" sz="half" idx="10"/>
          </p:nvPr>
        </p:nvSpPr>
        <p:spPr/>
        <p:txBody>
          <a:bodyPr/>
          <a:lstStyle/>
          <a:p>
            <a:fld id="{67B47A3C-FBC1-4FB7-9798-0EA9EBF3062F}" type="datetimeFigureOut">
              <a:rPr lang="de-DE" smtClean="0"/>
              <a:t>28.01.2024</a:t>
            </a:fld>
            <a:endParaRPr lang="de-DE"/>
          </a:p>
        </p:txBody>
      </p:sp>
      <p:sp>
        <p:nvSpPr>
          <p:cNvPr id="8" name="Fußzeilenplatzhalter 7">
            <a:extLst>
              <a:ext uri="{FF2B5EF4-FFF2-40B4-BE49-F238E27FC236}">
                <a16:creationId xmlns:a16="http://schemas.microsoft.com/office/drawing/2014/main" id="{86ECD470-0E70-CBFF-9BBC-4FAF6F7F622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487984A-2569-E9A7-A812-AE2E5E2227DA}"/>
              </a:ext>
            </a:extLst>
          </p:cNvPr>
          <p:cNvSpPr>
            <a:spLocks noGrp="1"/>
          </p:cNvSpPr>
          <p:nvPr>
            <p:ph type="sldNum" sz="quarter" idx="12"/>
          </p:nvPr>
        </p:nvSpPr>
        <p:spPr/>
        <p:txBody>
          <a:bodyPr/>
          <a:lstStyle/>
          <a:p>
            <a:fld id="{B92BDF91-5EC4-43FC-AAF5-0A29078E8931}" type="slidenum">
              <a:rPr lang="de-DE" smtClean="0"/>
              <a:t>‹Nr.›</a:t>
            </a:fld>
            <a:endParaRPr lang="de-DE"/>
          </a:p>
        </p:txBody>
      </p:sp>
    </p:spTree>
    <p:extLst>
      <p:ext uri="{BB962C8B-B14F-4D97-AF65-F5344CB8AC3E}">
        <p14:creationId xmlns:p14="http://schemas.microsoft.com/office/powerpoint/2010/main" val="170813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8A900D-1A5A-940D-A5D5-F7753A79497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F87566A-DCD6-1EC0-24FB-0ACD2F2B3BDF}"/>
              </a:ext>
            </a:extLst>
          </p:cNvPr>
          <p:cNvSpPr>
            <a:spLocks noGrp="1"/>
          </p:cNvSpPr>
          <p:nvPr>
            <p:ph type="dt" sz="half" idx="10"/>
          </p:nvPr>
        </p:nvSpPr>
        <p:spPr/>
        <p:txBody>
          <a:bodyPr/>
          <a:lstStyle/>
          <a:p>
            <a:fld id="{67B47A3C-FBC1-4FB7-9798-0EA9EBF3062F}" type="datetimeFigureOut">
              <a:rPr lang="de-DE" smtClean="0"/>
              <a:t>28.01.2024</a:t>
            </a:fld>
            <a:endParaRPr lang="de-DE"/>
          </a:p>
        </p:txBody>
      </p:sp>
      <p:sp>
        <p:nvSpPr>
          <p:cNvPr id="4" name="Fußzeilenplatzhalter 3">
            <a:extLst>
              <a:ext uri="{FF2B5EF4-FFF2-40B4-BE49-F238E27FC236}">
                <a16:creationId xmlns:a16="http://schemas.microsoft.com/office/drawing/2014/main" id="{4612ECD1-9BD5-678E-3EF9-EAAAB6DB72B0}"/>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5220560-63E3-3EB1-D8AF-5D746ADE81AF}"/>
              </a:ext>
            </a:extLst>
          </p:cNvPr>
          <p:cNvSpPr>
            <a:spLocks noGrp="1"/>
          </p:cNvSpPr>
          <p:nvPr>
            <p:ph type="sldNum" sz="quarter" idx="12"/>
          </p:nvPr>
        </p:nvSpPr>
        <p:spPr/>
        <p:txBody>
          <a:bodyPr/>
          <a:lstStyle/>
          <a:p>
            <a:fld id="{B92BDF91-5EC4-43FC-AAF5-0A29078E8931}" type="slidenum">
              <a:rPr lang="de-DE" smtClean="0"/>
              <a:t>‹Nr.›</a:t>
            </a:fld>
            <a:endParaRPr lang="de-DE"/>
          </a:p>
        </p:txBody>
      </p:sp>
    </p:spTree>
    <p:extLst>
      <p:ext uri="{BB962C8B-B14F-4D97-AF65-F5344CB8AC3E}">
        <p14:creationId xmlns:p14="http://schemas.microsoft.com/office/powerpoint/2010/main" val="1083621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3B2393-E9C8-4768-AC37-EDEA6EC71B46}"/>
              </a:ext>
            </a:extLst>
          </p:cNvPr>
          <p:cNvSpPr>
            <a:spLocks noGrp="1"/>
          </p:cNvSpPr>
          <p:nvPr>
            <p:ph type="dt" sz="half" idx="10"/>
          </p:nvPr>
        </p:nvSpPr>
        <p:spPr/>
        <p:txBody>
          <a:bodyPr/>
          <a:lstStyle/>
          <a:p>
            <a:fld id="{67B47A3C-FBC1-4FB7-9798-0EA9EBF3062F}" type="datetimeFigureOut">
              <a:rPr lang="de-DE" smtClean="0"/>
              <a:t>28.01.2024</a:t>
            </a:fld>
            <a:endParaRPr lang="de-DE"/>
          </a:p>
        </p:txBody>
      </p:sp>
      <p:sp>
        <p:nvSpPr>
          <p:cNvPr id="3" name="Fußzeilenplatzhalter 2">
            <a:extLst>
              <a:ext uri="{FF2B5EF4-FFF2-40B4-BE49-F238E27FC236}">
                <a16:creationId xmlns:a16="http://schemas.microsoft.com/office/drawing/2014/main" id="{7505C58F-613E-65AE-05A8-6EA54AC50807}"/>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D7130A0-4EDD-F508-FE6E-08BA2AB25C69}"/>
              </a:ext>
            </a:extLst>
          </p:cNvPr>
          <p:cNvSpPr>
            <a:spLocks noGrp="1"/>
          </p:cNvSpPr>
          <p:nvPr>
            <p:ph type="sldNum" sz="quarter" idx="12"/>
          </p:nvPr>
        </p:nvSpPr>
        <p:spPr/>
        <p:txBody>
          <a:bodyPr/>
          <a:lstStyle/>
          <a:p>
            <a:fld id="{B92BDF91-5EC4-43FC-AAF5-0A29078E8931}" type="slidenum">
              <a:rPr lang="de-DE" smtClean="0"/>
              <a:t>‹Nr.›</a:t>
            </a:fld>
            <a:endParaRPr lang="de-DE"/>
          </a:p>
        </p:txBody>
      </p:sp>
    </p:spTree>
    <p:extLst>
      <p:ext uri="{BB962C8B-B14F-4D97-AF65-F5344CB8AC3E}">
        <p14:creationId xmlns:p14="http://schemas.microsoft.com/office/powerpoint/2010/main" val="382223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866A7-78D8-B6E2-C817-6ECD6FD7E9B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D05E3D4-2B01-1CBD-CA52-106630C71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6D21D3A-1D13-9ECC-964C-FDF9DE8C0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496BD47-797C-77F6-DECB-A13AC4F9DF96}"/>
              </a:ext>
            </a:extLst>
          </p:cNvPr>
          <p:cNvSpPr>
            <a:spLocks noGrp="1"/>
          </p:cNvSpPr>
          <p:nvPr>
            <p:ph type="dt" sz="half" idx="10"/>
          </p:nvPr>
        </p:nvSpPr>
        <p:spPr/>
        <p:txBody>
          <a:bodyPr/>
          <a:lstStyle/>
          <a:p>
            <a:fld id="{67B47A3C-FBC1-4FB7-9798-0EA9EBF3062F}" type="datetimeFigureOut">
              <a:rPr lang="de-DE" smtClean="0"/>
              <a:t>28.01.2024</a:t>
            </a:fld>
            <a:endParaRPr lang="de-DE"/>
          </a:p>
        </p:txBody>
      </p:sp>
      <p:sp>
        <p:nvSpPr>
          <p:cNvPr id="6" name="Fußzeilenplatzhalter 5">
            <a:extLst>
              <a:ext uri="{FF2B5EF4-FFF2-40B4-BE49-F238E27FC236}">
                <a16:creationId xmlns:a16="http://schemas.microsoft.com/office/drawing/2014/main" id="{45AB5A91-3BB7-A3EA-B06F-C6266CDFB6D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017626D-BFAB-F749-E7E0-AD3A46ED4CAC}"/>
              </a:ext>
            </a:extLst>
          </p:cNvPr>
          <p:cNvSpPr>
            <a:spLocks noGrp="1"/>
          </p:cNvSpPr>
          <p:nvPr>
            <p:ph type="sldNum" sz="quarter" idx="12"/>
          </p:nvPr>
        </p:nvSpPr>
        <p:spPr/>
        <p:txBody>
          <a:bodyPr/>
          <a:lstStyle/>
          <a:p>
            <a:fld id="{B92BDF91-5EC4-43FC-AAF5-0A29078E8931}" type="slidenum">
              <a:rPr lang="de-DE" smtClean="0"/>
              <a:t>‹Nr.›</a:t>
            </a:fld>
            <a:endParaRPr lang="de-DE"/>
          </a:p>
        </p:txBody>
      </p:sp>
    </p:spTree>
    <p:extLst>
      <p:ext uri="{BB962C8B-B14F-4D97-AF65-F5344CB8AC3E}">
        <p14:creationId xmlns:p14="http://schemas.microsoft.com/office/powerpoint/2010/main" val="2265578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1077B-324A-46C0-8FBD-B7E3E5A721A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E855F95-BF48-15A6-50BC-75453AF71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5466B6A-9F5F-D1BB-C384-EB8BE9874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1A1E68E-3D20-18B0-A598-74A3011F66BB}"/>
              </a:ext>
            </a:extLst>
          </p:cNvPr>
          <p:cNvSpPr>
            <a:spLocks noGrp="1"/>
          </p:cNvSpPr>
          <p:nvPr>
            <p:ph type="dt" sz="half" idx="10"/>
          </p:nvPr>
        </p:nvSpPr>
        <p:spPr/>
        <p:txBody>
          <a:bodyPr/>
          <a:lstStyle/>
          <a:p>
            <a:fld id="{67B47A3C-FBC1-4FB7-9798-0EA9EBF3062F}" type="datetimeFigureOut">
              <a:rPr lang="de-DE" smtClean="0"/>
              <a:t>28.01.2024</a:t>
            </a:fld>
            <a:endParaRPr lang="de-DE"/>
          </a:p>
        </p:txBody>
      </p:sp>
      <p:sp>
        <p:nvSpPr>
          <p:cNvPr id="6" name="Fußzeilenplatzhalter 5">
            <a:extLst>
              <a:ext uri="{FF2B5EF4-FFF2-40B4-BE49-F238E27FC236}">
                <a16:creationId xmlns:a16="http://schemas.microsoft.com/office/drawing/2014/main" id="{884EE3FA-AA21-0EE7-C894-7A987454213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1FA490F-AC4B-C743-84B4-B14FC8335332}"/>
              </a:ext>
            </a:extLst>
          </p:cNvPr>
          <p:cNvSpPr>
            <a:spLocks noGrp="1"/>
          </p:cNvSpPr>
          <p:nvPr>
            <p:ph type="sldNum" sz="quarter" idx="12"/>
          </p:nvPr>
        </p:nvSpPr>
        <p:spPr/>
        <p:txBody>
          <a:bodyPr/>
          <a:lstStyle/>
          <a:p>
            <a:fld id="{B92BDF91-5EC4-43FC-AAF5-0A29078E8931}" type="slidenum">
              <a:rPr lang="de-DE" smtClean="0"/>
              <a:t>‹Nr.›</a:t>
            </a:fld>
            <a:endParaRPr lang="de-DE"/>
          </a:p>
        </p:txBody>
      </p:sp>
    </p:spTree>
    <p:extLst>
      <p:ext uri="{BB962C8B-B14F-4D97-AF65-F5344CB8AC3E}">
        <p14:creationId xmlns:p14="http://schemas.microsoft.com/office/powerpoint/2010/main" val="2676714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5E53D-DB3E-00FE-E008-B0921463898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F3C3788-5B19-5310-0DA1-B01F07D3ABC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B0B6084-15B8-34B5-E576-C02A8640D207}"/>
              </a:ext>
            </a:extLst>
          </p:cNvPr>
          <p:cNvSpPr>
            <a:spLocks noGrp="1"/>
          </p:cNvSpPr>
          <p:nvPr>
            <p:ph type="dt" sz="half" idx="10"/>
          </p:nvPr>
        </p:nvSpPr>
        <p:spPr/>
        <p:txBody>
          <a:bodyPr/>
          <a:lstStyle/>
          <a:p>
            <a:fld id="{67B47A3C-FBC1-4FB7-9798-0EA9EBF3062F}" type="datetimeFigureOut">
              <a:rPr lang="de-DE" smtClean="0"/>
              <a:t>28.01.2024</a:t>
            </a:fld>
            <a:endParaRPr lang="de-DE"/>
          </a:p>
        </p:txBody>
      </p:sp>
      <p:sp>
        <p:nvSpPr>
          <p:cNvPr id="5" name="Fußzeilenplatzhalter 4">
            <a:extLst>
              <a:ext uri="{FF2B5EF4-FFF2-40B4-BE49-F238E27FC236}">
                <a16:creationId xmlns:a16="http://schemas.microsoft.com/office/drawing/2014/main" id="{3E603E30-47FD-F4A4-6181-B165BDCDF5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57BF8FA-91F8-9457-F31E-9500B37249CD}"/>
              </a:ext>
            </a:extLst>
          </p:cNvPr>
          <p:cNvSpPr>
            <a:spLocks noGrp="1"/>
          </p:cNvSpPr>
          <p:nvPr>
            <p:ph type="sldNum" sz="quarter" idx="12"/>
          </p:nvPr>
        </p:nvSpPr>
        <p:spPr/>
        <p:txBody>
          <a:bodyPr/>
          <a:lstStyle/>
          <a:p>
            <a:fld id="{B92BDF91-5EC4-43FC-AAF5-0A29078E8931}" type="slidenum">
              <a:rPr lang="de-DE" smtClean="0"/>
              <a:t>‹Nr.›</a:t>
            </a:fld>
            <a:endParaRPr lang="de-DE"/>
          </a:p>
        </p:txBody>
      </p:sp>
    </p:spTree>
    <p:extLst>
      <p:ext uri="{BB962C8B-B14F-4D97-AF65-F5344CB8AC3E}">
        <p14:creationId xmlns:p14="http://schemas.microsoft.com/office/powerpoint/2010/main" val="776625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A1B12FA-B8F3-2CBC-B8A5-1C9E455C106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4672E7F-C077-4FEC-55B7-4FA2D4FCEBF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465B513-61D8-D712-754F-9EBBCFB02156}"/>
              </a:ext>
            </a:extLst>
          </p:cNvPr>
          <p:cNvSpPr>
            <a:spLocks noGrp="1"/>
          </p:cNvSpPr>
          <p:nvPr>
            <p:ph type="dt" sz="half" idx="10"/>
          </p:nvPr>
        </p:nvSpPr>
        <p:spPr/>
        <p:txBody>
          <a:bodyPr/>
          <a:lstStyle/>
          <a:p>
            <a:fld id="{67B47A3C-FBC1-4FB7-9798-0EA9EBF3062F}" type="datetimeFigureOut">
              <a:rPr lang="de-DE" smtClean="0"/>
              <a:t>28.01.2024</a:t>
            </a:fld>
            <a:endParaRPr lang="de-DE"/>
          </a:p>
        </p:txBody>
      </p:sp>
      <p:sp>
        <p:nvSpPr>
          <p:cNvPr id="5" name="Fußzeilenplatzhalter 4">
            <a:extLst>
              <a:ext uri="{FF2B5EF4-FFF2-40B4-BE49-F238E27FC236}">
                <a16:creationId xmlns:a16="http://schemas.microsoft.com/office/drawing/2014/main" id="{920E84C3-9E50-FF56-D3E8-F42E181A918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B00A492-A192-2228-BB03-36CD10762F00}"/>
              </a:ext>
            </a:extLst>
          </p:cNvPr>
          <p:cNvSpPr>
            <a:spLocks noGrp="1"/>
          </p:cNvSpPr>
          <p:nvPr>
            <p:ph type="sldNum" sz="quarter" idx="12"/>
          </p:nvPr>
        </p:nvSpPr>
        <p:spPr/>
        <p:txBody>
          <a:bodyPr/>
          <a:lstStyle/>
          <a:p>
            <a:fld id="{B92BDF91-5EC4-43FC-AAF5-0A29078E8931}" type="slidenum">
              <a:rPr lang="de-DE" smtClean="0"/>
              <a:t>‹Nr.›</a:t>
            </a:fld>
            <a:endParaRPr lang="de-DE"/>
          </a:p>
        </p:txBody>
      </p:sp>
    </p:spTree>
    <p:extLst>
      <p:ext uri="{BB962C8B-B14F-4D97-AF65-F5344CB8AC3E}">
        <p14:creationId xmlns:p14="http://schemas.microsoft.com/office/powerpoint/2010/main" val="133992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andard">
    <p:spTree>
      <p:nvGrpSpPr>
        <p:cNvPr id="1" name=""/>
        <p:cNvGrpSpPr/>
        <p:nvPr/>
      </p:nvGrpSpPr>
      <p:grpSpPr>
        <a:xfrm>
          <a:off x="0" y="0"/>
          <a:ext cx="0" cy="0"/>
          <a:chOff x="0" y="0"/>
          <a:chExt cx="0" cy="0"/>
        </a:xfrm>
      </p:grpSpPr>
      <p:sp>
        <p:nvSpPr>
          <p:cNvPr id="2" name="Titel 1"/>
          <p:cNvSpPr>
            <a:spLocks noGrp="1"/>
          </p:cNvSpPr>
          <p:nvPr>
            <p:ph type="title"/>
          </p:nvPr>
        </p:nvSpPr>
        <p:spPr>
          <a:xfrm>
            <a:off x="816000" y="0"/>
            <a:ext cx="8928000" cy="792000"/>
          </a:xfrm>
        </p:spPr>
        <p:txBody>
          <a:bodyPr/>
          <a:lstStyle>
            <a:lvl1pPr>
              <a:defRPr/>
            </a:lvl1pPr>
          </a:lstStyle>
          <a:p>
            <a:r>
              <a:rPr lang="de-DE" noProof="0" dirty="0"/>
              <a:t>Titelmasterformat durch Klicken bearbeiten</a:t>
            </a:r>
            <a:endParaRPr lang="en-GB" noProof="0" dirty="0"/>
          </a:p>
        </p:txBody>
      </p:sp>
      <p:sp>
        <p:nvSpPr>
          <p:cNvPr id="3" name="Inhaltsplatzhalter 2"/>
          <p:cNvSpPr>
            <a:spLocks noGrp="1"/>
          </p:cNvSpPr>
          <p:nvPr>
            <p:ph idx="1"/>
          </p:nvPr>
        </p:nvSpPr>
        <p:spPr>
          <a:xfrm>
            <a:off x="816000" y="1332000"/>
            <a:ext cx="10560000" cy="4752000"/>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6" name="Foliennummernplatzhalter 5"/>
          <p:cNvSpPr>
            <a:spLocks noGrp="1"/>
          </p:cNvSpPr>
          <p:nvPr>
            <p:ph type="sldNum" sz="quarter" idx="12"/>
          </p:nvPr>
        </p:nvSpPr>
        <p:spPr/>
        <p:txBody>
          <a:bodyPr/>
          <a:lstStyle>
            <a:lvl1pPr>
              <a:defRPr/>
            </a:lvl1pPr>
          </a:lstStyle>
          <a:p>
            <a:fld id="{75568F99-F0E7-459E-A09C-6A4A1BC6E069}" type="slidenum">
              <a:rPr lang="de-DE" smtClean="0"/>
              <a:pPr/>
              <a:t>‹Nr.›</a:t>
            </a:fld>
            <a:endParaRPr lang="de-DE" dirty="0"/>
          </a:p>
        </p:txBody>
      </p:sp>
      <p:sp>
        <p:nvSpPr>
          <p:cNvPr id="8" name="Textplatzhalter 7"/>
          <p:cNvSpPr>
            <a:spLocks noGrp="1"/>
          </p:cNvSpPr>
          <p:nvPr>
            <p:ph type="body" sz="quarter" idx="13" hasCustomPrompt="1"/>
          </p:nvPr>
        </p:nvSpPr>
        <p:spPr>
          <a:xfrm>
            <a:off x="816000" y="6264000"/>
            <a:ext cx="10560000" cy="180000"/>
          </a:xfrm>
        </p:spPr>
        <p:txBody>
          <a:bodyPr/>
          <a:lstStyle>
            <a:lvl1pPr marL="0" indent="0">
              <a:buNone/>
              <a:defRPr sz="800" baseline="0"/>
            </a:lvl1pPr>
            <a:lvl5pPr marL="720725" indent="0">
              <a:buNone/>
              <a:defRPr/>
            </a:lvl5pPr>
          </a:lstStyle>
          <a:p>
            <a:pPr lvl="0"/>
            <a:r>
              <a:rPr lang="en-GB" noProof="0" dirty="0"/>
              <a:t>Source: Line for indication of source or other information…</a:t>
            </a:r>
          </a:p>
        </p:txBody>
      </p:sp>
      <p:sp>
        <p:nvSpPr>
          <p:cNvPr id="9" name="Textplatzhalter 7"/>
          <p:cNvSpPr>
            <a:spLocks noGrp="1"/>
          </p:cNvSpPr>
          <p:nvPr>
            <p:ph type="body" sz="quarter" idx="14" hasCustomPrompt="1"/>
          </p:nvPr>
        </p:nvSpPr>
        <p:spPr>
          <a:xfrm rot="16200000">
            <a:off x="9624000" y="3598800"/>
            <a:ext cx="4752000" cy="240000"/>
          </a:xfrm>
        </p:spPr>
        <p:txBody>
          <a:bodyPr/>
          <a:lstStyle>
            <a:lvl1pPr marL="0" indent="0">
              <a:buNone/>
              <a:defRPr sz="800" baseline="0"/>
            </a:lvl1pPr>
            <a:lvl5pPr marL="720725" indent="0">
              <a:buNone/>
              <a:defRPr/>
            </a:lvl5pPr>
          </a:lstStyle>
          <a:p>
            <a:pPr lvl="0"/>
            <a:r>
              <a:rPr lang="en-GB" noProof="0" dirty="0"/>
              <a:t>Source: Line for indication of source or other information-Alternative, if space on the bottom not sufficient</a:t>
            </a:r>
          </a:p>
        </p:txBody>
      </p:sp>
    </p:spTree>
    <p:extLst>
      <p:ext uri="{BB962C8B-B14F-4D97-AF65-F5344CB8AC3E}">
        <p14:creationId xmlns:p14="http://schemas.microsoft.com/office/powerpoint/2010/main" val="345408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empt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en-GB" noProof="0" dirty="0"/>
          </a:p>
        </p:txBody>
      </p:sp>
      <p:sp>
        <p:nvSpPr>
          <p:cNvPr id="3" name="Foliennummernplatzhalter 2"/>
          <p:cNvSpPr>
            <a:spLocks noGrp="1"/>
          </p:cNvSpPr>
          <p:nvPr>
            <p:ph type="sldNum" sz="quarter" idx="10"/>
          </p:nvPr>
        </p:nvSpPr>
        <p:spPr/>
        <p:txBody>
          <a:bodyPr/>
          <a:lstStyle/>
          <a:p>
            <a:fld id="{9ED11504-23E3-41ED-B818-1A3A6FD42A0D}" type="slidenum">
              <a:rPr lang="de-DE" smtClean="0"/>
              <a:pPr/>
              <a:t>‹Nr.›</a:t>
            </a:fld>
            <a:endParaRPr lang="de-DE"/>
          </a:p>
        </p:txBody>
      </p:sp>
      <p:sp>
        <p:nvSpPr>
          <p:cNvPr id="6" name="Textplatzhalter 7"/>
          <p:cNvSpPr>
            <a:spLocks noGrp="1"/>
          </p:cNvSpPr>
          <p:nvPr>
            <p:ph type="body" sz="quarter" idx="13" hasCustomPrompt="1"/>
          </p:nvPr>
        </p:nvSpPr>
        <p:spPr>
          <a:xfrm>
            <a:off x="816000" y="6264000"/>
            <a:ext cx="10560000" cy="180000"/>
          </a:xfrm>
        </p:spPr>
        <p:txBody>
          <a:bodyPr/>
          <a:lstStyle>
            <a:lvl1pPr marL="0" indent="0">
              <a:buNone/>
              <a:defRPr sz="800" baseline="0"/>
            </a:lvl1pPr>
            <a:lvl5pPr marL="720725" indent="0">
              <a:buNone/>
              <a:defRPr/>
            </a:lvl5pPr>
          </a:lstStyle>
          <a:p>
            <a:pPr lvl="0"/>
            <a:r>
              <a:rPr lang="en-GB" noProof="0" dirty="0"/>
              <a:t>Source: Line for indication of source or other information…</a:t>
            </a:r>
          </a:p>
        </p:txBody>
      </p:sp>
      <p:sp>
        <p:nvSpPr>
          <p:cNvPr id="7" name="Textplatzhalter 7"/>
          <p:cNvSpPr>
            <a:spLocks noGrp="1"/>
          </p:cNvSpPr>
          <p:nvPr>
            <p:ph type="body" sz="quarter" idx="14" hasCustomPrompt="1"/>
          </p:nvPr>
        </p:nvSpPr>
        <p:spPr>
          <a:xfrm rot="16200000">
            <a:off x="9624000" y="3598800"/>
            <a:ext cx="4752000" cy="240000"/>
          </a:xfrm>
        </p:spPr>
        <p:txBody>
          <a:bodyPr/>
          <a:lstStyle>
            <a:lvl1pPr marL="0" indent="0">
              <a:buNone/>
              <a:defRPr sz="800" baseline="0"/>
            </a:lvl1pPr>
            <a:lvl5pPr marL="720725" indent="0">
              <a:buNone/>
              <a:defRPr/>
            </a:lvl5pPr>
          </a:lstStyle>
          <a:p>
            <a:pPr lvl="0"/>
            <a:r>
              <a:rPr lang="en-GB" noProof="0" dirty="0"/>
              <a:t>Source: Line for indication of source or other information-Alternative, if space on the bottom not sufficient</a:t>
            </a:r>
          </a:p>
        </p:txBody>
      </p:sp>
    </p:spTree>
    <p:extLst>
      <p:ext uri="{BB962C8B-B14F-4D97-AF65-F5344CB8AC3E}">
        <p14:creationId xmlns:p14="http://schemas.microsoft.com/office/powerpoint/2010/main" val="143197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image_explained">
    <p:spTree>
      <p:nvGrpSpPr>
        <p:cNvPr id="1" name=""/>
        <p:cNvGrpSpPr/>
        <p:nvPr/>
      </p:nvGrpSpPr>
      <p:grpSpPr>
        <a:xfrm>
          <a:off x="0" y="0"/>
          <a:ext cx="0" cy="0"/>
          <a:chOff x="0" y="0"/>
          <a:chExt cx="0" cy="0"/>
        </a:xfrm>
      </p:grpSpPr>
      <p:sp>
        <p:nvSpPr>
          <p:cNvPr id="5" name="Textplatzhalter 4"/>
          <p:cNvSpPr>
            <a:spLocks noGrp="1"/>
          </p:cNvSpPr>
          <p:nvPr>
            <p:ph type="body" sz="quarter" idx="18"/>
          </p:nvPr>
        </p:nvSpPr>
        <p:spPr>
          <a:xfrm>
            <a:off x="814919" y="4868864"/>
            <a:ext cx="10562165" cy="1584473"/>
          </a:xfrm>
        </p:spPr>
        <p:txBody>
          <a:bodyPr/>
          <a:lstStyle/>
          <a:p>
            <a:pPr lvl="0"/>
            <a:r>
              <a:rPr lang="de-DE" noProof="0"/>
              <a:t>Textmasterformat bearbeiten</a:t>
            </a:r>
          </a:p>
          <a:p>
            <a:pPr lvl="1"/>
            <a:r>
              <a:rPr lang="de-DE" noProof="0"/>
              <a:t>Zweite Ebene</a:t>
            </a:r>
          </a:p>
        </p:txBody>
      </p:sp>
      <p:graphicFrame>
        <p:nvGraphicFramePr>
          <p:cNvPr id="11" name="Objekt 10" hidden="1"/>
          <p:cNvGraphicFramePr>
            <a:graphicFrameLocks noChangeAspect="1"/>
          </p:cNvGraphicFramePr>
          <p:nvPr userDrawn="1">
            <p:custDataLst>
              <p:tags r:id="rId1"/>
            </p:custDataLst>
            <p:extLst>
              <p:ext uri="{D42A27DB-BD31-4B8C-83A1-F6EECF244321}">
                <p14:modId xmlns:p14="http://schemas.microsoft.com/office/powerpoint/2010/main" val="281958996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
                  <p:embed/>
                </p:oleObj>
              </mc:Choice>
              <mc:Fallback>
                <p:oleObj name="think-cell Folie" r:id="rId3" imgW="270" imgH="270" progId="">
                  <p:embed/>
                  <p:pic>
                    <p:nvPicPr>
                      <p:cNvPr id="11"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Inhaltsplatzhalter 2"/>
          <p:cNvSpPr>
            <a:spLocks noGrp="1"/>
          </p:cNvSpPr>
          <p:nvPr>
            <p:ph idx="1"/>
          </p:nvPr>
        </p:nvSpPr>
        <p:spPr>
          <a:xfrm>
            <a:off x="816000" y="1332000"/>
            <a:ext cx="8928000" cy="3420000"/>
          </a:xfrm>
        </p:spPr>
        <p:txBody>
          <a:bodyPr lIns="0" tIns="0" rIns="0" bIns="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oliennummernplatzhalter 5"/>
          <p:cNvSpPr>
            <a:spLocks noGrp="1"/>
          </p:cNvSpPr>
          <p:nvPr>
            <p:ph type="sldNum" sz="quarter" idx="12"/>
          </p:nvPr>
        </p:nvSpPr>
        <p:spPr/>
        <p:txBody>
          <a:bodyPr/>
          <a:lstStyle/>
          <a:p>
            <a:fld id="{9ED11504-23E3-41ED-B818-1A3A6FD42A0D}" type="slidenum">
              <a:rPr lang="de-DE" smtClean="0"/>
              <a:pPr/>
              <a:t>‹Nr.›</a:t>
            </a:fld>
            <a:endParaRPr lang="de-DE"/>
          </a:p>
        </p:txBody>
      </p:sp>
      <p:sp>
        <p:nvSpPr>
          <p:cNvPr id="16" name="Textplatzhalter 7"/>
          <p:cNvSpPr>
            <a:spLocks noGrp="1"/>
          </p:cNvSpPr>
          <p:nvPr>
            <p:ph type="body" sz="quarter" idx="13" hasCustomPrompt="1"/>
          </p:nvPr>
        </p:nvSpPr>
        <p:spPr>
          <a:xfrm>
            <a:off x="816000" y="6264000"/>
            <a:ext cx="10560000" cy="180000"/>
          </a:xfrm>
        </p:spPr>
        <p:txBody>
          <a:bodyPr/>
          <a:lstStyle>
            <a:lvl1pPr marL="0" indent="0">
              <a:buNone/>
              <a:defRPr sz="800" baseline="0"/>
            </a:lvl1pPr>
            <a:lvl5pPr marL="720725" indent="0">
              <a:buNone/>
              <a:defRPr/>
            </a:lvl5pPr>
          </a:lstStyle>
          <a:p>
            <a:pPr lvl="0"/>
            <a:r>
              <a:rPr lang="de-DE" dirty="0"/>
              <a:t>Source: Line </a:t>
            </a:r>
            <a:r>
              <a:rPr lang="de-DE" dirty="0" err="1"/>
              <a:t>for</a:t>
            </a:r>
            <a:r>
              <a:rPr lang="de-DE" dirty="0"/>
              <a:t> </a:t>
            </a:r>
            <a:r>
              <a:rPr lang="de-DE" dirty="0" err="1"/>
              <a:t>indication</a:t>
            </a:r>
            <a:r>
              <a:rPr lang="de-DE" dirty="0"/>
              <a:t> </a:t>
            </a:r>
            <a:r>
              <a:rPr lang="de-DE" dirty="0" err="1"/>
              <a:t>of</a:t>
            </a:r>
            <a:r>
              <a:rPr lang="de-DE" dirty="0"/>
              <a:t> </a:t>
            </a:r>
            <a:r>
              <a:rPr lang="de-DE" dirty="0" err="1"/>
              <a:t>source</a:t>
            </a:r>
            <a:r>
              <a:rPr lang="de-DE" dirty="0"/>
              <a:t> </a:t>
            </a:r>
            <a:r>
              <a:rPr lang="de-DE" dirty="0" err="1"/>
              <a:t>or</a:t>
            </a:r>
            <a:r>
              <a:rPr lang="de-DE" dirty="0"/>
              <a:t> </a:t>
            </a:r>
            <a:r>
              <a:rPr lang="de-DE" dirty="0" err="1"/>
              <a:t>other</a:t>
            </a:r>
            <a:r>
              <a:rPr lang="de-DE" dirty="0"/>
              <a:t> </a:t>
            </a:r>
            <a:r>
              <a:rPr lang="de-DE" dirty="0" err="1"/>
              <a:t>information</a:t>
            </a:r>
            <a:r>
              <a:rPr lang="de-DE" dirty="0"/>
              <a:t>…</a:t>
            </a:r>
          </a:p>
        </p:txBody>
      </p:sp>
      <p:sp>
        <p:nvSpPr>
          <p:cNvPr id="17" name="Textplatzhalter 7"/>
          <p:cNvSpPr>
            <a:spLocks noGrp="1"/>
          </p:cNvSpPr>
          <p:nvPr>
            <p:ph type="body" sz="quarter" idx="14" hasCustomPrompt="1"/>
          </p:nvPr>
        </p:nvSpPr>
        <p:spPr>
          <a:xfrm rot="16200000">
            <a:off x="9624000" y="3598800"/>
            <a:ext cx="4752000" cy="240000"/>
          </a:xfrm>
        </p:spPr>
        <p:txBody>
          <a:bodyPr/>
          <a:lstStyle>
            <a:lvl1pPr marL="0" indent="0">
              <a:buNone/>
              <a:defRPr sz="800" baseline="0"/>
            </a:lvl1pPr>
            <a:lvl5pPr marL="720725" indent="0">
              <a:buNone/>
              <a:defRPr/>
            </a:lvl5pPr>
          </a:lstStyle>
          <a:p>
            <a:pPr lvl="0"/>
            <a:r>
              <a:rPr lang="en-GB" noProof="0" dirty="0"/>
              <a:t>Source: Line for indication of source or other information-Alternative, if space on the bottom not sufficient</a:t>
            </a:r>
          </a:p>
        </p:txBody>
      </p:sp>
      <p:sp>
        <p:nvSpPr>
          <p:cNvPr id="9" name="Textplatzhalter 2"/>
          <p:cNvSpPr>
            <a:spLocks noGrp="1"/>
          </p:cNvSpPr>
          <p:nvPr>
            <p:ph type="body" idx="16"/>
          </p:nvPr>
        </p:nvSpPr>
        <p:spPr>
          <a:xfrm>
            <a:off x="814917" y="0"/>
            <a:ext cx="8928000" cy="792000"/>
          </a:xfrm>
        </p:spPr>
        <p:txBody>
          <a:bodyPr tIns="36000" bIns="108000" anchor="b" anchorCtr="0">
            <a:noAutofit/>
          </a:bodyPr>
          <a:lstStyle>
            <a:lvl1pPr marL="0" indent="0">
              <a:buNone/>
              <a:defRPr sz="20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noProof="0"/>
              <a:t>Textmasterformat bearbeiten</a:t>
            </a:r>
          </a:p>
        </p:txBody>
      </p:sp>
      <p:sp>
        <p:nvSpPr>
          <p:cNvPr id="10" name="Textplatzhalter 2"/>
          <p:cNvSpPr>
            <a:spLocks noGrp="1"/>
          </p:cNvSpPr>
          <p:nvPr>
            <p:ph type="body" idx="17" hasCustomPrompt="1"/>
          </p:nvPr>
        </p:nvSpPr>
        <p:spPr>
          <a:xfrm>
            <a:off x="9745133" y="1332000"/>
            <a:ext cx="1968000" cy="3420000"/>
          </a:xfrm>
        </p:spPr>
        <p:txBody>
          <a:bodyPr lIns="108000" anchor="t" anchorCtr="0">
            <a:normAutofit/>
          </a:bodyPr>
          <a:lstStyle>
            <a:lvl1pPr marL="0" indent="0">
              <a:buNone/>
              <a:defRPr sz="11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Space for additional information about the graph, photo etc. on the left</a:t>
            </a:r>
          </a:p>
        </p:txBody>
      </p:sp>
    </p:spTree>
    <p:extLst>
      <p:ext uri="{BB962C8B-B14F-4D97-AF65-F5344CB8AC3E}">
        <p14:creationId xmlns:p14="http://schemas.microsoft.com/office/powerpoint/2010/main" val="34353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2_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en-GB" noProof="0" dirty="0"/>
          </a:p>
        </p:txBody>
      </p:sp>
      <p:sp>
        <p:nvSpPr>
          <p:cNvPr id="3" name="Inhaltsplatzhalter 2"/>
          <p:cNvSpPr>
            <a:spLocks noGrp="1"/>
          </p:cNvSpPr>
          <p:nvPr>
            <p:ph sz="half" idx="1"/>
          </p:nvPr>
        </p:nvSpPr>
        <p:spPr>
          <a:xfrm>
            <a:off x="816000" y="1332000"/>
            <a:ext cx="5136000" cy="4752000"/>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Inhaltsplatzhalter 3"/>
          <p:cNvSpPr>
            <a:spLocks noGrp="1"/>
          </p:cNvSpPr>
          <p:nvPr>
            <p:ph sz="half" idx="2"/>
          </p:nvPr>
        </p:nvSpPr>
        <p:spPr>
          <a:xfrm>
            <a:off x="6240000" y="1332000"/>
            <a:ext cx="5136000" cy="4752000"/>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Foliennummernplatzhalter 6"/>
          <p:cNvSpPr>
            <a:spLocks noGrp="1"/>
          </p:cNvSpPr>
          <p:nvPr>
            <p:ph type="sldNum" sz="quarter" idx="12"/>
          </p:nvPr>
        </p:nvSpPr>
        <p:spPr/>
        <p:txBody>
          <a:bodyPr/>
          <a:lstStyle/>
          <a:p>
            <a:fld id="{9ED11504-23E3-41ED-B818-1A3A6FD42A0D}" type="slidenum">
              <a:rPr lang="en-GB" noProof="0" smtClean="0"/>
              <a:pPr/>
              <a:t>‹Nr.›</a:t>
            </a:fld>
            <a:endParaRPr lang="en-GB" noProof="0" dirty="0"/>
          </a:p>
        </p:txBody>
      </p:sp>
      <p:sp>
        <p:nvSpPr>
          <p:cNvPr id="8" name="Textplatzhalter 7"/>
          <p:cNvSpPr>
            <a:spLocks noGrp="1"/>
          </p:cNvSpPr>
          <p:nvPr>
            <p:ph type="body" sz="quarter" idx="13" hasCustomPrompt="1"/>
          </p:nvPr>
        </p:nvSpPr>
        <p:spPr>
          <a:xfrm>
            <a:off x="816000" y="6264000"/>
            <a:ext cx="10560000" cy="180000"/>
          </a:xfrm>
        </p:spPr>
        <p:txBody>
          <a:bodyPr/>
          <a:lstStyle>
            <a:lvl1pPr marL="0" indent="0">
              <a:buNone/>
              <a:defRPr sz="800" baseline="0"/>
            </a:lvl1pPr>
            <a:lvl5pPr marL="720725" indent="0">
              <a:buNone/>
              <a:defRPr/>
            </a:lvl5pPr>
          </a:lstStyle>
          <a:p>
            <a:pPr lvl="0"/>
            <a:r>
              <a:rPr lang="en-GB" noProof="0" dirty="0"/>
              <a:t>Source: Line for indication of source or other information…</a:t>
            </a:r>
          </a:p>
        </p:txBody>
      </p:sp>
      <p:sp>
        <p:nvSpPr>
          <p:cNvPr id="9" name="Textplatzhalter 7"/>
          <p:cNvSpPr>
            <a:spLocks noGrp="1"/>
          </p:cNvSpPr>
          <p:nvPr>
            <p:ph type="body" sz="quarter" idx="14" hasCustomPrompt="1"/>
          </p:nvPr>
        </p:nvSpPr>
        <p:spPr>
          <a:xfrm rot="16200000">
            <a:off x="9624000" y="3598800"/>
            <a:ext cx="4752000" cy="240000"/>
          </a:xfrm>
        </p:spPr>
        <p:txBody>
          <a:bodyPr/>
          <a:lstStyle>
            <a:lvl1pPr marL="0" indent="0">
              <a:buNone/>
              <a:defRPr sz="800" baseline="0"/>
            </a:lvl1pPr>
            <a:lvl5pPr marL="720725" indent="0">
              <a:buNone/>
              <a:defRPr/>
            </a:lvl5pPr>
          </a:lstStyle>
          <a:p>
            <a:pPr lvl="0"/>
            <a:r>
              <a:rPr lang="en-GB" noProof="0" dirty="0"/>
              <a:t>Source: Line for indication of source or other information-Alternative, if space on the bottom not sufficient</a:t>
            </a:r>
          </a:p>
        </p:txBody>
      </p:sp>
    </p:spTree>
    <p:extLst>
      <p:ext uri="{BB962C8B-B14F-4D97-AF65-F5344CB8AC3E}">
        <p14:creationId xmlns:p14="http://schemas.microsoft.com/office/powerpoint/2010/main" val="102295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3_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en-GB" noProof="0" dirty="0"/>
          </a:p>
        </p:txBody>
      </p:sp>
      <p:sp>
        <p:nvSpPr>
          <p:cNvPr id="3" name="Inhaltsplatzhalter 2"/>
          <p:cNvSpPr>
            <a:spLocks noGrp="1"/>
          </p:cNvSpPr>
          <p:nvPr>
            <p:ph sz="half" idx="1"/>
          </p:nvPr>
        </p:nvSpPr>
        <p:spPr>
          <a:xfrm>
            <a:off x="816000" y="1332000"/>
            <a:ext cx="3360000" cy="4752000"/>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Inhaltsplatzhalter 3"/>
          <p:cNvSpPr>
            <a:spLocks noGrp="1"/>
          </p:cNvSpPr>
          <p:nvPr>
            <p:ph sz="half" idx="2"/>
          </p:nvPr>
        </p:nvSpPr>
        <p:spPr>
          <a:xfrm>
            <a:off x="4416000" y="1332000"/>
            <a:ext cx="3360000" cy="4752000"/>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Foliennummernplatzhalter 6"/>
          <p:cNvSpPr>
            <a:spLocks noGrp="1"/>
          </p:cNvSpPr>
          <p:nvPr>
            <p:ph type="sldNum" sz="quarter" idx="12"/>
          </p:nvPr>
        </p:nvSpPr>
        <p:spPr/>
        <p:txBody>
          <a:bodyPr/>
          <a:lstStyle/>
          <a:p>
            <a:fld id="{9ED11504-23E3-41ED-B818-1A3A6FD42A0D}" type="slidenum">
              <a:rPr lang="en-GB" noProof="0" smtClean="0"/>
              <a:pPr/>
              <a:t>‹Nr.›</a:t>
            </a:fld>
            <a:endParaRPr lang="en-GB" noProof="0" dirty="0"/>
          </a:p>
        </p:txBody>
      </p:sp>
      <p:sp>
        <p:nvSpPr>
          <p:cNvPr id="8" name="Inhaltsplatzhalter 3"/>
          <p:cNvSpPr>
            <a:spLocks noGrp="1"/>
          </p:cNvSpPr>
          <p:nvPr>
            <p:ph sz="half" idx="13"/>
          </p:nvPr>
        </p:nvSpPr>
        <p:spPr>
          <a:xfrm>
            <a:off x="8016000" y="1332000"/>
            <a:ext cx="3360000" cy="4752000"/>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9" name="Textplatzhalter 7"/>
          <p:cNvSpPr>
            <a:spLocks noGrp="1"/>
          </p:cNvSpPr>
          <p:nvPr>
            <p:ph type="body" sz="quarter" idx="14" hasCustomPrompt="1"/>
          </p:nvPr>
        </p:nvSpPr>
        <p:spPr>
          <a:xfrm>
            <a:off x="816000" y="6264000"/>
            <a:ext cx="10560000" cy="180000"/>
          </a:xfrm>
        </p:spPr>
        <p:txBody>
          <a:bodyPr/>
          <a:lstStyle>
            <a:lvl1pPr marL="0" indent="0">
              <a:buNone/>
              <a:defRPr sz="800" baseline="0"/>
            </a:lvl1pPr>
            <a:lvl5pPr marL="720725" indent="0">
              <a:buNone/>
              <a:defRPr/>
            </a:lvl5pPr>
          </a:lstStyle>
          <a:p>
            <a:pPr lvl="0"/>
            <a:r>
              <a:rPr lang="en-GB" noProof="0" dirty="0"/>
              <a:t>Source: Line for indication of source or other information…</a:t>
            </a:r>
          </a:p>
        </p:txBody>
      </p:sp>
      <p:sp>
        <p:nvSpPr>
          <p:cNvPr id="10" name="Textplatzhalter 7"/>
          <p:cNvSpPr>
            <a:spLocks noGrp="1"/>
          </p:cNvSpPr>
          <p:nvPr>
            <p:ph type="body" sz="quarter" idx="15" hasCustomPrompt="1"/>
          </p:nvPr>
        </p:nvSpPr>
        <p:spPr>
          <a:xfrm rot="16200000">
            <a:off x="9624000" y="3598800"/>
            <a:ext cx="4752000" cy="240000"/>
          </a:xfrm>
        </p:spPr>
        <p:txBody>
          <a:bodyPr/>
          <a:lstStyle>
            <a:lvl1pPr marL="0" indent="0">
              <a:buNone/>
              <a:defRPr sz="800" baseline="0"/>
            </a:lvl1pPr>
            <a:lvl5pPr marL="720725" indent="0">
              <a:buNone/>
              <a:defRPr/>
            </a:lvl5pPr>
          </a:lstStyle>
          <a:p>
            <a:pPr lvl="0"/>
            <a:r>
              <a:rPr lang="en-GB" noProof="0" dirty="0"/>
              <a:t>Source: Line for indication of source or other information-Alternative, if space on the bottom not sufficient</a:t>
            </a:r>
          </a:p>
        </p:txBody>
      </p:sp>
    </p:spTree>
    <p:extLst>
      <p:ext uri="{BB962C8B-B14F-4D97-AF65-F5344CB8AC3E}">
        <p14:creationId xmlns:p14="http://schemas.microsoft.com/office/powerpoint/2010/main" val="317371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3_columns+imag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en-GB" noProof="0" dirty="0"/>
          </a:p>
        </p:txBody>
      </p:sp>
      <p:sp>
        <p:nvSpPr>
          <p:cNvPr id="3" name="Inhaltsplatzhalter 2"/>
          <p:cNvSpPr>
            <a:spLocks noGrp="1"/>
          </p:cNvSpPr>
          <p:nvPr>
            <p:ph sz="half" idx="1"/>
          </p:nvPr>
        </p:nvSpPr>
        <p:spPr>
          <a:xfrm>
            <a:off x="816000" y="3420000"/>
            <a:ext cx="3360000" cy="2664000"/>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4" name="Inhaltsplatzhalter 3"/>
          <p:cNvSpPr>
            <a:spLocks noGrp="1"/>
          </p:cNvSpPr>
          <p:nvPr>
            <p:ph sz="half" idx="2"/>
          </p:nvPr>
        </p:nvSpPr>
        <p:spPr>
          <a:xfrm>
            <a:off x="4416000" y="3420000"/>
            <a:ext cx="3360000" cy="2664000"/>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Foliennummernplatzhalter 6"/>
          <p:cNvSpPr>
            <a:spLocks noGrp="1"/>
          </p:cNvSpPr>
          <p:nvPr>
            <p:ph type="sldNum" sz="quarter" idx="12"/>
          </p:nvPr>
        </p:nvSpPr>
        <p:spPr/>
        <p:txBody>
          <a:bodyPr/>
          <a:lstStyle/>
          <a:p>
            <a:fld id="{9ED11504-23E3-41ED-B818-1A3A6FD42A0D}" type="slidenum">
              <a:rPr lang="en-GB" noProof="0" smtClean="0"/>
              <a:pPr/>
              <a:t>‹Nr.›</a:t>
            </a:fld>
            <a:endParaRPr lang="en-GB" noProof="0" dirty="0"/>
          </a:p>
        </p:txBody>
      </p:sp>
      <p:sp>
        <p:nvSpPr>
          <p:cNvPr id="8" name="Inhaltsplatzhalter 3"/>
          <p:cNvSpPr>
            <a:spLocks noGrp="1"/>
          </p:cNvSpPr>
          <p:nvPr>
            <p:ph sz="half" idx="13"/>
          </p:nvPr>
        </p:nvSpPr>
        <p:spPr>
          <a:xfrm>
            <a:off x="8016000" y="3420000"/>
            <a:ext cx="3360000" cy="2664000"/>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10" name="Bildplatzhalter 9"/>
          <p:cNvSpPr>
            <a:spLocks noGrp="1"/>
          </p:cNvSpPr>
          <p:nvPr>
            <p:ph type="pic" sz="quarter" idx="14"/>
          </p:nvPr>
        </p:nvSpPr>
        <p:spPr>
          <a:xfrm>
            <a:off x="816000" y="1332000"/>
            <a:ext cx="3360000" cy="1980000"/>
          </a:xfrm>
        </p:spPr>
        <p:txBody>
          <a:bodyPr/>
          <a:lstStyle>
            <a:lvl1pPr marL="0" indent="0">
              <a:buNone/>
              <a:defRPr sz="1200"/>
            </a:lvl1pPr>
          </a:lstStyle>
          <a:p>
            <a:r>
              <a:rPr lang="de-DE" noProof="0"/>
              <a:t>Bild durch Klicken auf Symbol hinzufügen</a:t>
            </a:r>
            <a:endParaRPr lang="en-GB" noProof="0" dirty="0"/>
          </a:p>
        </p:txBody>
      </p:sp>
      <p:sp>
        <p:nvSpPr>
          <p:cNvPr id="11" name="Bildplatzhalter 9"/>
          <p:cNvSpPr>
            <a:spLocks noGrp="1"/>
          </p:cNvSpPr>
          <p:nvPr>
            <p:ph type="pic" sz="quarter" idx="15"/>
          </p:nvPr>
        </p:nvSpPr>
        <p:spPr>
          <a:xfrm>
            <a:off x="4416000" y="1332000"/>
            <a:ext cx="3360000" cy="1980000"/>
          </a:xfrm>
        </p:spPr>
        <p:txBody>
          <a:bodyPr/>
          <a:lstStyle>
            <a:lvl1pPr marL="0" indent="0">
              <a:buNone/>
              <a:defRPr sz="1200"/>
            </a:lvl1pPr>
          </a:lstStyle>
          <a:p>
            <a:r>
              <a:rPr lang="de-DE" noProof="0"/>
              <a:t>Bild durch Klicken auf Symbol hinzufügen</a:t>
            </a:r>
            <a:endParaRPr lang="en-GB" noProof="0" dirty="0"/>
          </a:p>
        </p:txBody>
      </p:sp>
      <p:sp>
        <p:nvSpPr>
          <p:cNvPr id="12" name="Bildplatzhalter 9"/>
          <p:cNvSpPr>
            <a:spLocks noGrp="1"/>
          </p:cNvSpPr>
          <p:nvPr>
            <p:ph type="pic" sz="quarter" idx="16"/>
          </p:nvPr>
        </p:nvSpPr>
        <p:spPr>
          <a:xfrm>
            <a:off x="8016000" y="1332000"/>
            <a:ext cx="3360000" cy="1980000"/>
          </a:xfrm>
        </p:spPr>
        <p:txBody>
          <a:bodyPr/>
          <a:lstStyle>
            <a:lvl1pPr marL="0" indent="0">
              <a:buNone/>
              <a:defRPr sz="1200"/>
            </a:lvl1pPr>
          </a:lstStyle>
          <a:p>
            <a:r>
              <a:rPr lang="de-DE" noProof="0"/>
              <a:t>Bild durch Klicken auf Symbol hinzufügen</a:t>
            </a:r>
            <a:endParaRPr lang="en-GB" noProof="0" dirty="0"/>
          </a:p>
        </p:txBody>
      </p:sp>
      <p:sp>
        <p:nvSpPr>
          <p:cNvPr id="13" name="Textplatzhalter 7"/>
          <p:cNvSpPr>
            <a:spLocks noGrp="1"/>
          </p:cNvSpPr>
          <p:nvPr>
            <p:ph type="body" sz="quarter" idx="17" hasCustomPrompt="1"/>
          </p:nvPr>
        </p:nvSpPr>
        <p:spPr>
          <a:xfrm>
            <a:off x="816000" y="6264000"/>
            <a:ext cx="10560000" cy="180000"/>
          </a:xfrm>
        </p:spPr>
        <p:txBody>
          <a:bodyPr/>
          <a:lstStyle>
            <a:lvl1pPr marL="0" indent="0">
              <a:buNone/>
              <a:defRPr sz="800" baseline="0"/>
            </a:lvl1pPr>
            <a:lvl5pPr marL="720725" indent="0">
              <a:buNone/>
              <a:defRPr/>
            </a:lvl5pPr>
          </a:lstStyle>
          <a:p>
            <a:pPr lvl="0"/>
            <a:r>
              <a:rPr lang="en-GB" noProof="0" dirty="0"/>
              <a:t>Source: Line for indication of source or other information…</a:t>
            </a:r>
          </a:p>
        </p:txBody>
      </p:sp>
      <p:sp>
        <p:nvSpPr>
          <p:cNvPr id="14" name="Textplatzhalter 7"/>
          <p:cNvSpPr>
            <a:spLocks noGrp="1"/>
          </p:cNvSpPr>
          <p:nvPr>
            <p:ph type="body" sz="quarter" idx="18" hasCustomPrompt="1"/>
          </p:nvPr>
        </p:nvSpPr>
        <p:spPr>
          <a:xfrm rot="16200000">
            <a:off x="9624000" y="3598800"/>
            <a:ext cx="4752000" cy="240000"/>
          </a:xfrm>
        </p:spPr>
        <p:txBody>
          <a:bodyPr/>
          <a:lstStyle>
            <a:lvl1pPr marL="0" indent="0">
              <a:buNone/>
              <a:defRPr sz="800" baseline="0"/>
            </a:lvl1pPr>
            <a:lvl5pPr marL="720725" indent="0">
              <a:buNone/>
              <a:defRPr/>
            </a:lvl5pPr>
          </a:lstStyle>
          <a:p>
            <a:pPr lvl="0"/>
            <a:r>
              <a:rPr lang="en-GB" noProof="0" dirty="0"/>
              <a:t>Source: Line for indication of source or other information-Alternative, if space on the bottom not sufficient</a:t>
            </a:r>
          </a:p>
        </p:txBody>
      </p:sp>
    </p:spTree>
    <p:extLst>
      <p:ext uri="{BB962C8B-B14F-4D97-AF65-F5344CB8AC3E}">
        <p14:creationId xmlns:p14="http://schemas.microsoft.com/office/powerpoint/2010/main" val="69215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4_columns+imag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en-GB" noProof="0" dirty="0"/>
          </a:p>
        </p:txBody>
      </p:sp>
      <p:sp>
        <p:nvSpPr>
          <p:cNvPr id="3" name="Inhaltsplatzhalter 2"/>
          <p:cNvSpPr>
            <a:spLocks noGrp="1"/>
          </p:cNvSpPr>
          <p:nvPr>
            <p:ph sz="half" idx="1"/>
          </p:nvPr>
        </p:nvSpPr>
        <p:spPr>
          <a:xfrm>
            <a:off x="816000" y="1332000"/>
            <a:ext cx="2448000" cy="3420000"/>
          </a:xfrm>
        </p:spPr>
        <p:txBody>
          <a:bodyPr bIns="180000"/>
          <a:lstStyle>
            <a:lvl1pPr>
              <a:defRPr sz="1600"/>
            </a:lvl1pPr>
            <a:lvl2pPr>
              <a:defRPr sz="1400"/>
            </a:lvl2pPr>
            <a:lvl3pPr>
              <a:defRPr sz="1200"/>
            </a:lvl3pPr>
            <a:lvl4pPr>
              <a:defRPr sz="1200"/>
            </a:lvl4pPr>
            <a:lvl5pPr>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p:txBody>
      </p:sp>
      <p:sp>
        <p:nvSpPr>
          <p:cNvPr id="4" name="Inhaltsplatzhalter 3"/>
          <p:cNvSpPr>
            <a:spLocks noGrp="1"/>
          </p:cNvSpPr>
          <p:nvPr>
            <p:ph sz="half" idx="2"/>
          </p:nvPr>
        </p:nvSpPr>
        <p:spPr>
          <a:xfrm>
            <a:off x="3520000" y="1332000"/>
            <a:ext cx="2448000" cy="3420000"/>
          </a:xfrm>
        </p:spPr>
        <p:txBody>
          <a:bodyPr bIns="180000"/>
          <a:lstStyle>
            <a:lvl1pPr>
              <a:defRPr sz="1600"/>
            </a:lvl1pPr>
            <a:lvl2pPr>
              <a:defRPr sz="1400"/>
            </a:lvl2pPr>
            <a:lvl3pPr>
              <a:defRPr sz="1200"/>
            </a:lvl3pPr>
            <a:lvl4pPr>
              <a:defRPr sz="1200"/>
            </a:lvl4pPr>
            <a:lvl5pPr>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p:txBody>
      </p:sp>
      <p:sp>
        <p:nvSpPr>
          <p:cNvPr id="7" name="Foliennummernplatzhalter 6"/>
          <p:cNvSpPr>
            <a:spLocks noGrp="1"/>
          </p:cNvSpPr>
          <p:nvPr>
            <p:ph type="sldNum" sz="quarter" idx="12"/>
          </p:nvPr>
        </p:nvSpPr>
        <p:spPr/>
        <p:txBody>
          <a:bodyPr/>
          <a:lstStyle/>
          <a:p>
            <a:fld id="{9ED11504-23E3-41ED-B818-1A3A6FD42A0D}" type="slidenum">
              <a:rPr lang="en-GB" noProof="0" smtClean="0"/>
              <a:pPr/>
              <a:t>‹Nr.›</a:t>
            </a:fld>
            <a:endParaRPr lang="en-GB" noProof="0" dirty="0"/>
          </a:p>
        </p:txBody>
      </p:sp>
      <p:sp>
        <p:nvSpPr>
          <p:cNvPr id="8" name="Inhaltsplatzhalter 3"/>
          <p:cNvSpPr>
            <a:spLocks noGrp="1"/>
          </p:cNvSpPr>
          <p:nvPr>
            <p:ph sz="half" idx="13"/>
          </p:nvPr>
        </p:nvSpPr>
        <p:spPr>
          <a:xfrm>
            <a:off x="6224000" y="1332000"/>
            <a:ext cx="2448000" cy="3420000"/>
          </a:xfrm>
        </p:spPr>
        <p:txBody>
          <a:bodyPr bIns="180000"/>
          <a:lstStyle>
            <a:lvl1pPr>
              <a:defRPr sz="1600"/>
            </a:lvl1pPr>
            <a:lvl2pPr>
              <a:defRPr sz="1400"/>
            </a:lvl2pPr>
            <a:lvl3pPr>
              <a:defRPr sz="1200"/>
            </a:lvl3pPr>
            <a:lvl4pPr>
              <a:defRPr sz="1200"/>
            </a:lvl4pPr>
            <a:lvl5pPr>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p:txBody>
      </p:sp>
      <p:sp>
        <p:nvSpPr>
          <p:cNvPr id="10" name="Bildplatzhalter 9"/>
          <p:cNvSpPr>
            <a:spLocks noGrp="1"/>
          </p:cNvSpPr>
          <p:nvPr>
            <p:ph type="pic" sz="quarter" idx="14"/>
          </p:nvPr>
        </p:nvSpPr>
        <p:spPr>
          <a:xfrm>
            <a:off x="816000" y="4752000"/>
            <a:ext cx="2448000" cy="1332000"/>
          </a:xfrm>
        </p:spPr>
        <p:txBody>
          <a:bodyPr/>
          <a:lstStyle>
            <a:lvl1pPr marL="0" indent="0">
              <a:buNone/>
              <a:defRPr sz="1200"/>
            </a:lvl1pPr>
          </a:lstStyle>
          <a:p>
            <a:r>
              <a:rPr lang="de-DE" noProof="0"/>
              <a:t>Bild durch Klicken auf Symbol hinzufügen</a:t>
            </a:r>
            <a:endParaRPr lang="en-GB" noProof="0" dirty="0"/>
          </a:p>
        </p:txBody>
      </p:sp>
      <p:sp>
        <p:nvSpPr>
          <p:cNvPr id="11" name="Bildplatzhalter 9"/>
          <p:cNvSpPr>
            <a:spLocks noGrp="1"/>
          </p:cNvSpPr>
          <p:nvPr>
            <p:ph type="pic" sz="quarter" idx="15"/>
          </p:nvPr>
        </p:nvSpPr>
        <p:spPr>
          <a:xfrm>
            <a:off x="3520000" y="4752000"/>
            <a:ext cx="2448000" cy="1332000"/>
          </a:xfrm>
        </p:spPr>
        <p:txBody>
          <a:bodyPr/>
          <a:lstStyle>
            <a:lvl1pPr marL="0" indent="0">
              <a:buNone/>
              <a:defRPr sz="1200"/>
            </a:lvl1pPr>
          </a:lstStyle>
          <a:p>
            <a:r>
              <a:rPr lang="de-DE" noProof="0"/>
              <a:t>Bild durch Klicken auf Symbol hinzufügen</a:t>
            </a:r>
            <a:endParaRPr lang="en-GB" noProof="0" dirty="0"/>
          </a:p>
        </p:txBody>
      </p:sp>
      <p:sp>
        <p:nvSpPr>
          <p:cNvPr id="12" name="Bildplatzhalter 9"/>
          <p:cNvSpPr>
            <a:spLocks noGrp="1"/>
          </p:cNvSpPr>
          <p:nvPr>
            <p:ph type="pic" sz="quarter" idx="16"/>
          </p:nvPr>
        </p:nvSpPr>
        <p:spPr>
          <a:xfrm>
            <a:off x="6224000" y="4752000"/>
            <a:ext cx="2448000" cy="1332000"/>
          </a:xfrm>
        </p:spPr>
        <p:txBody>
          <a:bodyPr/>
          <a:lstStyle>
            <a:lvl1pPr marL="0" indent="0">
              <a:buNone/>
              <a:defRPr sz="1200"/>
            </a:lvl1pPr>
          </a:lstStyle>
          <a:p>
            <a:r>
              <a:rPr lang="de-DE" noProof="0"/>
              <a:t>Bild durch Klicken auf Symbol hinzufügen</a:t>
            </a:r>
            <a:endParaRPr lang="en-GB" noProof="0" dirty="0"/>
          </a:p>
        </p:txBody>
      </p:sp>
      <p:sp>
        <p:nvSpPr>
          <p:cNvPr id="13" name="Inhaltsplatzhalter 3"/>
          <p:cNvSpPr>
            <a:spLocks noGrp="1"/>
          </p:cNvSpPr>
          <p:nvPr>
            <p:ph sz="half" idx="17"/>
          </p:nvPr>
        </p:nvSpPr>
        <p:spPr>
          <a:xfrm>
            <a:off x="8928000" y="1332000"/>
            <a:ext cx="2448000" cy="3420000"/>
          </a:xfrm>
        </p:spPr>
        <p:txBody>
          <a:bodyPr bIns="180000"/>
          <a:lstStyle>
            <a:lvl1pPr>
              <a:defRPr sz="1600"/>
            </a:lvl1pPr>
            <a:lvl2pPr>
              <a:defRPr sz="1400"/>
            </a:lvl2pPr>
            <a:lvl3pPr>
              <a:defRPr sz="1200"/>
            </a:lvl3pPr>
            <a:lvl4pPr>
              <a:defRPr sz="1200"/>
            </a:lvl4pPr>
            <a:lvl5pPr>
              <a:defRPr sz="1000"/>
            </a:lvl5pPr>
            <a:lvl6pPr>
              <a:defRPr sz="1800"/>
            </a:lvl6pPr>
            <a:lvl7pPr>
              <a:defRPr sz="1800"/>
            </a:lvl7pPr>
            <a:lvl8pPr>
              <a:defRPr sz="1800"/>
            </a:lvl8pPr>
            <a:lvl9pPr>
              <a:defRPr sz="1800"/>
            </a:lvl9pPr>
          </a:lstStyle>
          <a:p>
            <a:pPr lvl="0"/>
            <a:r>
              <a:rPr lang="de-DE" noProof="0"/>
              <a:t>Textmasterformat bearbeiten</a:t>
            </a:r>
          </a:p>
          <a:p>
            <a:pPr lvl="1"/>
            <a:r>
              <a:rPr lang="de-DE" noProof="0"/>
              <a:t>Zweite Ebene</a:t>
            </a:r>
          </a:p>
          <a:p>
            <a:pPr lvl="2"/>
            <a:r>
              <a:rPr lang="de-DE" noProof="0"/>
              <a:t>Dritte Ebene</a:t>
            </a:r>
          </a:p>
        </p:txBody>
      </p:sp>
      <p:sp>
        <p:nvSpPr>
          <p:cNvPr id="14" name="Bildplatzhalter 9"/>
          <p:cNvSpPr>
            <a:spLocks noGrp="1"/>
          </p:cNvSpPr>
          <p:nvPr>
            <p:ph type="pic" sz="quarter" idx="18"/>
          </p:nvPr>
        </p:nvSpPr>
        <p:spPr>
          <a:xfrm>
            <a:off x="8928000" y="4752000"/>
            <a:ext cx="2448000" cy="1332000"/>
          </a:xfrm>
        </p:spPr>
        <p:txBody>
          <a:bodyPr/>
          <a:lstStyle>
            <a:lvl1pPr marL="0" indent="0">
              <a:buNone/>
              <a:defRPr sz="1200"/>
            </a:lvl1pPr>
          </a:lstStyle>
          <a:p>
            <a:r>
              <a:rPr lang="de-DE" noProof="0"/>
              <a:t>Bild durch Klicken auf Symbol hinzufügen</a:t>
            </a:r>
            <a:endParaRPr lang="en-GB" noProof="0" dirty="0"/>
          </a:p>
        </p:txBody>
      </p:sp>
      <p:sp>
        <p:nvSpPr>
          <p:cNvPr id="15" name="Textplatzhalter 7"/>
          <p:cNvSpPr>
            <a:spLocks noGrp="1"/>
          </p:cNvSpPr>
          <p:nvPr>
            <p:ph type="body" sz="quarter" idx="19" hasCustomPrompt="1"/>
          </p:nvPr>
        </p:nvSpPr>
        <p:spPr>
          <a:xfrm>
            <a:off x="816000" y="6264000"/>
            <a:ext cx="10560000" cy="180000"/>
          </a:xfrm>
        </p:spPr>
        <p:txBody>
          <a:bodyPr/>
          <a:lstStyle>
            <a:lvl1pPr marL="0" indent="0">
              <a:buNone/>
              <a:defRPr sz="800" baseline="0"/>
            </a:lvl1pPr>
            <a:lvl5pPr marL="720725" indent="0">
              <a:buNone/>
              <a:defRPr/>
            </a:lvl5pPr>
          </a:lstStyle>
          <a:p>
            <a:pPr lvl="0"/>
            <a:r>
              <a:rPr lang="en-GB" noProof="0" dirty="0"/>
              <a:t>Source: Line for indication of source or other information…</a:t>
            </a:r>
          </a:p>
        </p:txBody>
      </p:sp>
      <p:sp>
        <p:nvSpPr>
          <p:cNvPr id="16" name="Textplatzhalter 7"/>
          <p:cNvSpPr>
            <a:spLocks noGrp="1"/>
          </p:cNvSpPr>
          <p:nvPr>
            <p:ph type="body" sz="quarter" idx="20" hasCustomPrompt="1"/>
          </p:nvPr>
        </p:nvSpPr>
        <p:spPr>
          <a:xfrm rot="16200000">
            <a:off x="9624000" y="3598800"/>
            <a:ext cx="4752000" cy="240000"/>
          </a:xfrm>
        </p:spPr>
        <p:txBody>
          <a:bodyPr/>
          <a:lstStyle>
            <a:lvl1pPr marL="0" indent="0">
              <a:buNone/>
              <a:defRPr sz="800" baseline="0"/>
            </a:lvl1pPr>
            <a:lvl5pPr marL="720725" indent="0">
              <a:buNone/>
              <a:defRPr/>
            </a:lvl5pPr>
          </a:lstStyle>
          <a:p>
            <a:pPr lvl="0"/>
            <a:r>
              <a:rPr lang="en-GB" noProof="0" dirty="0"/>
              <a:t>Source: Line for indication of source or other information-Alternative, if space on the bottom not sufficient</a:t>
            </a:r>
          </a:p>
        </p:txBody>
      </p:sp>
    </p:spTree>
    <p:extLst>
      <p:ext uri="{BB962C8B-B14F-4D97-AF65-F5344CB8AC3E}">
        <p14:creationId xmlns:p14="http://schemas.microsoft.com/office/powerpoint/2010/main" val="45269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hyperlink" Target="https://www.renac.de/"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3" name="Objekt 12" hidden="1"/>
          <p:cNvGraphicFramePr>
            <a:graphicFrameLocks noChangeAspect="1"/>
          </p:cNvGraphicFramePr>
          <p:nvPr userDrawn="1">
            <p:custDataLst>
              <p:tags r:id="rId17"/>
            </p:custDataLst>
            <p:extLst>
              <p:ext uri="{D42A27DB-BD31-4B8C-83A1-F6EECF244321}">
                <p14:modId xmlns:p14="http://schemas.microsoft.com/office/powerpoint/2010/main" val="56207305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18" imgW="270" imgH="270" progId="">
                  <p:embed/>
                </p:oleObj>
              </mc:Choice>
              <mc:Fallback>
                <p:oleObj name="think-cell Folie" r:id="rId18" imgW="270" imgH="270" progId="">
                  <p:embed/>
                  <p:pic>
                    <p:nvPicPr>
                      <p:cNvPr id="13" name="Objekt 12"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platzhalter 1"/>
          <p:cNvSpPr>
            <a:spLocks noGrp="1"/>
          </p:cNvSpPr>
          <p:nvPr>
            <p:ph type="title"/>
          </p:nvPr>
        </p:nvSpPr>
        <p:spPr>
          <a:xfrm>
            <a:off x="816000" y="0"/>
            <a:ext cx="8928000" cy="792000"/>
          </a:xfrm>
          <a:prstGeom prst="rect">
            <a:avLst/>
          </a:prstGeom>
        </p:spPr>
        <p:txBody>
          <a:bodyPr vert="horz" lIns="0" tIns="36000" rIns="0" bIns="108000" rtlCol="0" anchor="b" anchorCtr="0">
            <a:noAutofit/>
          </a:bodyPr>
          <a:lstStyle/>
          <a:p>
            <a:r>
              <a:rPr lang="en-GB" noProof="0" dirty="0" err="1"/>
              <a:t>Titelmasterformat</a:t>
            </a:r>
            <a:br>
              <a:rPr lang="en-GB" noProof="0" dirty="0"/>
            </a:b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Textplatzhalter 2"/>
          <p:cNvSpPr>
            <a:spLocks noGrp="1"/>
          </p:cNvSpPr>
          <p:nvPr>
            <p:ph type="body" idx="1"/>
          </p:nvPr>
        </p:nvSpPr>
        <p:spPr>
          <a:xfrm>
            <a:off x="816000" y="1332000"/>
            <a:ext cx="10560000" cy="4752000"/>
          </a:xfrm>
          <a:prstGeom prst="rect">
            <a:avLst/>
          </a:prstGeom>
        </p:spPr>
        <p:txBody>
          <a:bodyPr vert="horz" lIns="0" tIns="0" rIns="0" bIns="0" rtlCol="0">
            <a:noAutofit/>
          </a:body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8" name="Rectangle 33"/>
          <p:cNvSpPr>
            <a:spLocks noChangeArrowheads="1"/>
          </p:cNvSpPr>
          <p:nvPr/>
        </p:nvSpPr>
        <p:spPr bwMode="auto">
          <a:xfrm flipV="1">
            <a:off x="-4741" y="6642000"/>
            <a:ext cx="12196740" cy="216000"/>
          </a:xfrm>
          <a:prstGeom prst="rect">
            <a:avLst/>
          </a:prstGeom>
          <a:solidFill>
            <a:srgbClr val="B51621"/>
          </a:solidFill>
          <a:ln w="9525">
            <a:noFill/>
            <a:miter lim="800000"/>
            <a:headEnd/>
            <a:tailEnd/>
          </a:ln>
          <a:effectLst/>
        </p:spPr>
        <p:txBody>
          <a:bodyPr wrap="none" anchor="ctr"/>
          <a:lstStyle/>
          <a:p>
            <a:pPr>
              <a:buClr>
                <a:srgbClr val="D01730"/>
              </a:buClr>
              <a:buSzPct val="70000"/>
              <a:buFont typeface="Wingdings" pitchFamily="32" charset="2"/>
              <a:buChar char="n"/>
              <a:defRPr/>
            </a:pPr>
            <a:endParaRPr lang="de-DE" sz="2000" dirty="0">
              <a:solidFill>
                <a:srgbClr val="B51621"/>
              </a:solidFill>
              <a:latin typeface="Arial" charset="0"/>
            </a:endParaRPr>
          </a:p>
        </p:txBody>
      </p:sp>
      <p:sp>
        <p:nvSpPr>
          <p:cNvPr id="6" name="Foliennummernplatzhalter 5"/>
          <p:cNvSpPr>
            <a:spLocks noGrp="1"/>
          </p:cNvSpPr>
          <p:nvPr>
            <p:ph type="sldNum" sz="quarter" idx="4"/>
          </p:nvPr>
        </p:nvSpPr>
        <p:spPr>
          <a:xfrm>
            <a:off x="10945575" y="6642000"/>
            <a:ext cx="767435" cy="216000"/>
          </a:xfrm>
          <a:prstGeom prst="rect">
            <a:avLst/>
          </a:prstGeom>
        </p:spPr>
        <p:txBody>
          <a:bodyPr vert="horz" lIns="0" tIns="0" rIns="0" bIns="18000" rtlCol="0" anchor="ctr"/>
          <a:lstStyle>
            <a:lvl1pPr algn="r">
              <a:defRPr sz="800" b="1">
                <a:solidFill>
                  <a:schemeClr val="bg1"/>
                </a:solidFill>
              </a:defRPr>
            </a:lvl1pPr>
          </a:lstStyle>
          <a:p>
            <a:fld id="{9ED11504-23E3-41ED-B818-1A3A6FD42A0D}" type="slidenum">
              <a:rPr lang="de-DE" smtClean="0"/>
              <a:pPr/>
              <a:t>‹Nr.›</a:t>
            </a:fld>
            <a:endParaRPr lang="de-DE" dirty="0"/>
          </a:p>
        </p:txBody>
      </p:sp>
      <p:sp>
        <p:nvSpPr>
          <p:cNvPr id="14" name="Rectangle 29"/>
          <p:cNvSpPr>
            <a:spLocks noChangeArrowheads="1"/>
          </p:cNvSpPr>
          <p:nvPr userDrawn="1"/>
        </p:nvSpPr>
        <p:spPr bwMode="auto">
          <a:xfrm flipV="1">
            <a:off x="0" y="792001"/>
            <a:ext cx="9744000" cy="217487"/>
          </a:xfrm>
          <a:prstGeom prst="rect">
            <a:avLst/>
          </a:prstGeom>
          <a:solidFill>
            <a:srgbClr val="B51621"/>
          </a:solidFill>
          <a:ln w="9525">
            <a:noFill/>
            <a:miter lim="800000"/>
            <a:headEnd/>
            <a:tailEnd/>
          </a:ln>
          <a:effectLst/>
        </p:spPr>
        <p:txBody>
          <a:bodyPr rot="10800000" wrap="none" anchor="ctr"/>
          <a:lstStyle/>
          <a:p>
            <a:pPr algn="ctr">
              <a:buClr>
                <a:srgbClr val="D01730"/>
              </a:buClr>
              <a:buSzPct val="70000"/>
              <a:buFont typeface="Wingdings" pitchFamily="32" charset="2"/>
              <a:buChar char="n"/>
              <a:defRPr/>
            </a:pPr>
            <a:endParaRPr lang="de-DE" sz="2000">
              <a:solidFill>
                <a:srgbClr val="B51621"/>
              </a:solidFill>
              <a:latin typeface="Arial" charset="0"/>
            </a:endParaRPr>
          </a:p>
        </p:txBody>
      </p:sp>
      <p:sp>
        <p:nvSpPr>
          <p:cNvPr id="16" name="Rectangle 29"/>
          <p:cNvSpPr>
            <a:spLocks noChangeArrowheads="1"/>
          </p:cNvSpPr>
          <p:nvPr userDrawn="1"/>
        </p:nvSpPr>
        <p:spPr bwMode="auto">
          <a:xfrm flipV="1">
            <a:off x="9744000" y="792001"/>
            <a:ext cx="2448000" cy="217487"/>
          </a:xfrm>
          <a:prstGeom prst="rect">
            <a:avLst/>
          </a:prstGeom>
          <a:solidFill>
            <a:schemeClr val="bg1">
              <a:lumMod val="85000"/>
            </a:schemeClr>
          </a:solidFill>
          <a:ln w="9525">
            <a:noFill/>
            <a:miter lim="800000"/>
            <a:headEnd/>
            <a:tailEnd/>
          </a:ln>
          <a:effectLst/>
        </p:spPr>
        <p:txBody>
          <a:bodyPr rot="10800000" wrap="none" anchor="ctr"/>
          <a:lstStyle/>
          <a:p>
            <a:pPr algn="ctr">
              <a:buClr>
                <a:srgbClr val="D01730"/>
              </a:buClr>
              <a:buSzPct val="70000"/>
              <a:buFont typeface="Wingdings" pitchFamily="32" charset="2"/>
              <a:buChar char="n"/>
              <a:defRPr/>
            </a:pPr>
            <a:endParaRPr lang="de-DE" sz="2000">
              <a:solidFill>
                <a:srgbClr val="D01730"/>
              </a:solidFill>
              <a:latin typeface="Arial" charset="0"/>
            </a:endParaRPr>
          </a:p>
        </p:txBody>
      </p:sp>
      <p:grpSp>
        <p:nvGrpSpPr>
          <p:cNvPr id="28" name="Gruppieren 27"/>
          <p:cNvGrpSpPr/>
          <p:nvPr userDrawn="1"/>
        </p:nvGrpSpPr>
        <p:grpSpPr>
          <a:xfrm>
            <a:off x="-336000" y="1332000"/>
            <a:ext cx="240000" cy="4752000"/>
            <a:chOff x="-252000" y="1332000"/>
            <a:chExt cx="180000" cy="4752000"/>
          </a:xfrm>
        </p:grpSpPr>
        <p:cxnSp>
          <p:nvCxnSpPr>
            <p:cNvPr id="10" name="Gerade Verbindung 9"/>
            <p:cNvCxnSpPr/>
            <p:nvPr userDrawn="1"/>
          </p:nvCxnSpPr>
          <p:spPr>
            <a:xfrm flipH="1">
              <a:off x="-252000" y="1332000"/>
              <a:ext cx="180000" cy="0"/>
            </a:xfrm>
            <a:prstGeom prst="line">
              <a:avLst/>
            </a:prstGeom>
            <a:ln w="6350" cap="sq">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flipH="1">
              <a:off x="-252000" y="6084000"/>
              <a:ext cx="180000" cy="0"/>
            </a:xfrm>
            <a:prstGeom prst="line">
              <a:avLst/>
            </a:prstGeom>
            <a:ln w="6350" cap="sq">
              <a:solidFill>
                <a:schemeClr val="tx2"/>
              </a:solidFill>
              <a:miter lim="800000"/>
            </a:ln>
          </p:spPr>
          <p:style>
            <a:lnRef idx="1">
              <a:schemeClr val="accent1"/>
            </a:lnRef>
            <a:fillRef idx="0">
              <a:schemeClr val="accent1"/>
            </a:fillRef>
            <a:effectRef idx="0">
              <a:schemeClr val="accent1"/>
            </a:effectRef>
            <a:fontRef idx="minor">
              <a:schemeClr val="tx1"/>
            </a:fontRef>
          </p:style>
        </p:cxnSp>
      </p:grpSp>
      <p:grpSp>
        <p:nvGrpSpPr>
          <p:cNvPr id="27" name="Gruppieren 26"/>
          <p:cNvGrpSpPr/>
          <p:nvPr userDrawn="1"/>
        </p:nvGrpSpPr>
        <p:grpSpPr>
          <a:xfrm>
            <a:off x="12288000" y="1331549"/>
            <a:ext cx="240000" cy="4752000"/>
            <a:chOff x="9216000" y="1331549"/>
            <a:chExt cx="180000" cy="4752000"/>
          </a:xfrm>
        </p:grpSpPr>
        <p:cxnSp>
          <p:nvCxnSpPr>
            <p:cNvPr id="18" name="Gerade Verbindung 17"/>
            <p:cNvCxnSpPr/>
            <p:nvPr userDrawn="1"/>
          </p:nvCxnSpPr>
          <p:spPr>
            <a:xfrm flipH="1">
              <a:off x="9216000" y="1331549"/>
              <a:ext cx="180000" cy="0"/>
            </a:xfrm>
            <a:prstGeom prst="line">
              <a:avLst/>
            </a:prstGeom>
            <a:ln w="6350" cap="sq">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a:xfrm flipH="1">
              <a:off x="9216000" y="6083549"/>
              <a:ext cx="180000" cy="0"/>
            </a:xfrm>
            <a:prstGeom prst="line">
              <a:avLst/>
            </a:prstGeom>
            <a:ln w="6350" cap="sq">
              <a:solidFill>
                <a:schemeClr val="tx2"/>
              </a:solidFill>
              <a:miter lim="800000"/>
            </a:ln>
          </p:spPr>
          <p:style>
            <a:lnRef idx="1">
              <a:schemeClr val="accent1"/>
            </a:lnRef>
            <a:fillRef idx="0">
              <a:schemeClr val="accent1"/>
            </a:fillRef>
            <a:effectRef idx="0">
              <a:schemeClr val="accent1"/>
            </a:effectRef>
            <a:fontRef idx="minor">
              <a:schemeClr val="tx1"/>
            </a:fontRef>
          </p:style>
        </p:cxnSp>
      </p:grpSp>
      <p:grpSp>
        <p:nvGrpSpPr>
          <p:cNvPr id="26" name="Gruppieren 25"/>
          <p:cNvGrpSpPr/>
          <p:nvPr userDrawn="1"/>
        </p:nvGrpSpPr>
        <p:grpSpPr>
          <a:xfrm>
            <a:off x="816000" y="-252000"/>
            <a:ext cx="10560000" cy="180000"/>
            <a:chOff x="612000" y="-252000"/>
            <a:chExt cx="7920000" cy="180000"/>
          </a:xfrm>
        </p:grpSpPr>
        <p:cxnSp>
          <p:nvCxnSpPr>
            <p:cNvPr id="12" name="Gerade Verbindung 11"/>
            <p:cNvCxnSpPr/>
            <p:nvPr userDrawn="1"/>
          </p:nvCxnSpPr>
          <p:spPr>
            <a:xfrm>
              <a:off x="612000" y="-252000"/>
              <a:ext cx="0" cy="180000"/>
            </a:xfrm>
            <a:prstGeom prst="line">
              <a:avLst/>
            </a:prstGeom>
            <a:ln w="6350" cap="sq">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a:xfrm>
              <a:off x="8532000" y="-252000"/>
              <a:ext cx="0" cy="180000"/>
            </a:xfrm>
            <a:prstGeom prst="line">
              <a:avLst/>
            </a:prstGeom>
            <a:ln w="6350" cap="sq">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a:xfrm>
              <a:off x="7308000" y="-252000"/>
              <a:ext cx="0" cy="180000"/>
            </a:xfrm>
            <a:prstGeom prst="line">
              <a:avLst/>
            </a:prstGeom>
            <a:ln w="6350" cap="sq">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userDrawn="1"/>
        </p:nvGrpSpPr>
        <p:grpSpPr>
          <a:xfrm>
            <a:off x="816000" y="6930000"/>
            <a:ext cx="10560000" cy="180000"/>
            <a:chOff x="612000" y="6930000"/>
            <a:chExt cx="7920000" cy="180000"/>
          </a:xfrm>
        </p:grpSpPr>
        <p:cxnSp>
          <p:nvCxnSpPr>
            <p:cNvPr id="22" name="Gerade Verbindung 21"/>
            <p:cNvCxnSpPr/>
            <p:nvPr userDrawn="1"/>
          </p:nvCxnSpPr>
          <p:spPr>
            <a:xfrm>
              <a:off x="612000" y="6930000"/>
              <a:ext cx="0" cy="180000"/>
            </a:xfrm>
            <a:prstGeom prst="line">
              <a:avLst/>
            </a:prstGeom>
            <a:ln w="6350" cap="sq">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a:xfrm>
              <a:off x="8532000" y="6930000"/>
              <a:ext cx="0" cy="180000"/>
            </a:xfrm>
            <a:prstGeom prst="line">
              <a:avLst/>
            </a:prstGeom>
            <a:ln w="6350" cap="sq">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a:xfrm>
              <a:off x="7308000" y="6930000"/>
              <a:ext cx="0" cy="180000"/>
            </a:xfrm>
            <a:prstGeom prst="line">
              <a:avLst/>
            </a:prstGeom>
            <a:ln w="6350" cap="sq">
              <a:solidFill>
                <a:schemeClr val="accent1"/>
              </a:solidFill>
              <a:miter lim="800000"/>
            </a:ln>
          </p:spPr>
          <p:style>
            <a:lnRef idx="1">
              <a:schemeClr val="accent1"/>
            </a:lnRef>
            <a:fillRef idx="0">
              <a:schemeClr val="accent1"/>
            </a:fillRef>
            <a:effectRef idx="0">
              <a:schemeClr val="accent1"/>
            </a:effectRef>
            <a:fontRef idx="minor">
              <a:schemeClr val="tx1"/>
            </a:fontRef>
          </p:style>
        </p:cxnSp>
      </p:grpSp>
      <p:grpSp>
        <p:nvGrpSpPr>
          <p:cNvPr id="55" name="Gruppieren 54"/>
          <p:cNvGrpSpPr/>
          <p:nvPr userDrawn="1"/>
        </p:nvGrpSpPr>
        <p:grpSpPr>
          <a:xfrm>
            <a:off x="12288000" y="2772000"/>
            <a:ext cx="672000" cy="1872000"/>
            <a:chOff x="9216000" y="2772000"/>
            <a:chExt cx="504000" cy="1872000"/>
          </a:xfrm>
        </p:grpSpPr>
        <p:grpSp>
          <p:nvGrpSpPr>
            <p:cNvPr id="42" name="Gruppieren 41"/>
            <p:cNvGrpSpPr/>
            <p:nvPr userDrawn="1"/>
          </p:nvGrpSpPr>
          <p:grpSpPr>
            <a:xfrm>
              <a:off x="9216000" y="2916000"/>
              <a:ext cx="144000" cy="1584000"/>
              <a:chOff x="9216000" y="2916000"/>
              <a:chExt cx="144000" cy="1584000"/>
            </a:xfrm>
          </p:grpSpPr>
          <p:cxnSp>
            <p:nvCxnSpPr>
              <p:cNvPr id="40" name="Gerade Verbindung 39"/>
              <p:cNvCxnSpPr/>
              <p:nvPr userDrawn="1"/>
            </p:nvCxnSpPr>
            <p:spPr>
              <a:xfrm>
                <a:off x="9216000" y="2916000"/>
                <a:ext cx="108000" cy="0"/>
              </a:xfrm>
              <a:prstGeom prst="line">
                <a:avLst/>
              </a:prstGeom>
              <a:ln w="63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a:xfrm>
                <a:off x="9252000" y="4500000"/>
                <a:ext cx="108000" cy="0"/>
              </a:xfrm>
              <a:prstGeom prst="line">
                <a:avLst/>
              </a:prstGeom>
              <a:ln w="6350" cap="sq">
                <a:solidFill>
                  <a:schemeClr val="bg1"/>
                </a:solidFill>
                <a:miter lim="800000"/>
              </a:ln>
            </p:spPr>
            <p:style>
              <a:lnRef idx="1">
                <a:schemeClr val="accent1"/>
              </a:lnRef>
              <a:fillRef idx="0">
                <a:schemeClr val="accent1"/>
              </a:fillRef>
              <a:effectRef idx="0">
                <a:schemeClr val="accent1"/>
              </a:effectRef>
              <a:fontRef idx="minor">
                <a:schemeClr val="tx1"/>
              </a:fontRef>
            </p:style>
          </p:cxnSp>
        </p:grpSp>
        <p:sp>
          <p:nvSpPr>
            <p:cNvPr id="46" name="Textfeld 45"/>
            <p:cNvSpPr txBox="1"/>
            <p:nvPr userDrawn="1"/>
          </p:nvSpPr>
          <p:spPr>
            <a:xfrm>
              <a:off x="9360000" y="2772000"/>
              <a:ext cx="360000" cy="288000"/>
            </a:xfrm>
            <a:prstGeom prst="rect">
              <a:avLst/>
            </a:prstGeom>
            <a:noFill/>
          </p:spPr>
          <p:txBody>
            <a:bodyPr wrap="none" lIns="72000" tIns="72000" rIns="72000" bIns="72000" rtlCol="0" anchor="ctr" anchorCtr="0">
              <a:noAutofit/>
            </a:bodyPr>
            <a:lstStyle/>
            <a:p>
              <a:r>
                <a:rPr lang="de-DE" sz="1200" b="0" i="0">
                  <a:solidFill>
                    <a:schemeClr val="bg1"/>
                  </a:solidFill>
                </a:rPr>
                <a:t>⅓</a:t>
              </a:r>
            </a:p>
          </p:txBody>
        </p:sp>
        <p:sp>
          <p:nvSpPr>
            <p:cNvPr id="47" name="Textfeld 46"/>
            <p:cNvSpPr txBox="1"/>
            <p:nvPr userDrawn="1"/>
          </p:nvSpPr>
          <p:spPr>
            <a:xfrm>
              <a:off x="9360000" y="4356000"/>
              <a:ext cx="360000" cy="288000"/>
            </a:xfrm>
            <a:prstGeom prst="rect">
              <a:avLst/>
            </a:prstGeom>
            <a:noFill/>
          </p:spPr>
          <p:txBody>
            <a:bodyPr wrap="none" lIns="72000" tIns="72000" rIns="72000" bIns="72000" rtlCol="0" anchor="ctr" anchorCtr="0">
              <a:noAutofit/>
            </a:bodyPr>
            <a:lstStyle/>
            <a:p>
              <a:r>
                <a:rPr lang="de-DE" sz="1200" b="0" i="0">
                  <a:solidFill>
                    <a:schemeClr val="bg1"/>
                  </a:solidFill>
                </a:rPr>
                <a:t>⅓</a:t>
              </a:r>
            </a:p>
          </p:txBody>
        </p:sp>
      </p:grpSp>
      <p:grpSp>
        <p:nvGrpSpPr>
          <p:cNvPr id="56" name="Gruppieren 55"/>
          <p:cNvGrpSpPr/>
          <p:nvPr userDrawn="1"/>
        </p:nvGrpSpPr>
        <p:grpSpPr>
          <a:xfrm>
            <a:off x="-720000" y="2772000"/>
            <a:ext cx="672000" cy="1872000"/>
            <a:chOff x="-540000" y="2772000"/>
            <a:chExt cx="504000" cy="1872000"/>
          </a:xfrm>
        </p:grpSpPr>
        <p:grpSp>
          <p:nvGrpSpPr>
            <p:cNvPr id="43" name="Gruppieren 42"/>
            <p:cNvGrpSpPr/>
            <p:nvPr userDrawn="1"/>
          </p:nvGrpSpPr>
          <p:grpSpPr>
            <a:xfrm>
              <a:off x="-180000" y="2916000"/>
              <a:ext cx="144000" cy="1584000"/>
              <a:chOff x="9216000" y="2916000"/>
              <a:chExt cx="144000" cy="1584000"/>
            </a:xfrm>
          </p:grpSpPr>
          <p:cxnSp>
            <p:nvCxnSpPr>
              <p:cNvPr id="44" name="Gerade Verbindung 43"/>
              <p:cNvCxnSpPr/>
              <p:nvPr userDrawn="1"/>
            </p:nvCxnSpPr>
            <p:spPr>
              <a:xfrm>
                <a:off x="9216000" y="2916000"/>
                <a:ext cx="108000" cy="0"/>
              </a:xfrm>
              <a:prstGeom prst="line">
                <a:avLst/>
              </a:prstGeom>
              <a:ln w="63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a:xfrm>
                <a:off x="9252000" y="4500000"/>
                <a:ext cx="108000" cy="0"/>
              </a:xfrm>
              <a:prstGeom prst="line">
                <a:avLst/>
              </a:prstGeom>
              <a:ln w="6350" cap="sq">
                <a:solidFill>
                  <a:schemeClr val="bg1"/>
                </a:solidFill>
                <a:miter lim="800000"/>
              </a:ln>
            </p:spPr>
            <p:style>
              <a:lnRef idx="1">
                <a:schemeClr val="accent1"/>
              </a:lnRef>
              <a:fillRef idx="0">
                <a:schemeClr val="accent1"/>
              </a:fillRef>
              <a:effectRef idx="0">
                <a:schemeClr val="accent1"/>
              </a:effectRef>
              <a:fontRef idx="minor">
                <a:schemeClr val="tx1"/>
              </a:fontRef>
            </p:style>
          </p:cxnSp>
        </p:grpSp>
        <p:sp>
          <p:nvSpPr>
            <p:cNvPr id="48" name="Textfeld 47"/>
            <p:cNvSpPr txBox="1"/>
            <p:nvPr userDrawn="1"/>
          </p:nvSpPr>
          <p:spPr>
            <a:xfrm>
              <a:off x="-540000" y="2772000"/>
              <a:ext cx="360000" cy="288000"/>
            </a:xfrm>
            <a:prstGeom prst="rect">
              <a:avLst/>
            </a:prstGeom>
            <a:noFill/>
          </p:spPr>
          <p:txBody>
            <a:bodyPr wrap="none" lIns="72000" tIns="72000" rIns="72000" bIns="72000" rtlCol="0" anchor="ctr" anchorCtr="0">
              <a:noAutofit/>
            </a:bodyPr>
            <a:lstStyle/>
            <a:p>
              <a:pPr algn="r"/>
              <a:r>
                <a:rPr lang="de-DE" sz="1200" b="0" i="0">
                  <a:solidFill>
                    <a:schemeClr val="bg1"/>
                  </a:solidFill>
                </a:rPr>
                <a:t>⅓</a:t>
              </a:r>
            </a:p>
          </p:txBody>
        </p:sp>
        <p:sp>
          <p:nvSpPr>
            <p:cNvPr id="49" name="Textfeld 48"/>
            <p:cNvSpPr txBox="1"/>
            <p:nvPr userDrawn="1"/>
          </p:nvSpPr>
          <p:spPr>
            <a:xfrm>
              <a:off x="-540000" y="4356000"/>
              <a:ext cx="360000" cy="288000"/>
            </a:xfrm>
            <a:prstGeom prst="rect">
              <a:avLst/>
            </a:prstGeom>
            <a:noFill/>
          </p:spPr>
          <p:txBody>
            <a:bodyPr wrap="none" lIns="72000" tIns="72000" rIns="72000" bIns="72000" rtlCol="0" anchor="ctr" anchorCtr="0">
              <a:noAutofit/>
            </a:bodyPr>
            <a:lstStyle/>
            <a:p>
              <a:pPr algn="r"/>
              <a:r>
                <a:rPr lang="de-DE" sz="1200" b="0" i="0">
                  <a:solidFill>
                    <a:schemeClr val="bg1"/>
                  </a:solidFill>
                </a:rPr>
                <a:t>⅓</a:t>
              </a:r>
            </a:p>
          </p:txBody>
        </p:sp>
      </p:grpSp>
      <p:grpSp>
        <p:nvGrpSpPr>
          <p:cNvPr id="57" name="Gruppieren 56"/>
          <p:cNvGrpSpPr/>
          <p:nvPr userDrawn="1"/>
        </p:nvGrpSpPr>
        <p:grpSpPr>
          <a:xfrm>
            <a:off x="4094252" y="6930001"/>
            <a:ext cx="4003496" cy="376613"/>
            <a:chOff x="3070689" y="6930000"/>
            <a:chExt cx="3002622" cy="376613"/>
          </a:xfrm>
        </p:grpSpPr>
        <p:grpSp>
          <p:nvGrpSpPr>
            <p:cNvPr id="33" name="Gruppieren 32"/>
            <p:cNvGrpSpPr/>
            <p:nvPr userDrawn="1"/>
          </p:nvGrpSpPr>
          <p:grpSpPr>
            <a:xfrm>
              <a:off x="3250800" y="6930000"/>
              <a:ext cx="2642622" cy="108000"/>
              <a:chOff x="3250689" y="-180000"/>
              <a:chExt cx="2642622" cy="108000"/>
            </a:xfrm>
          </p:grpSpPr>
          <p:cxnSp>
            <p:nvCxnSpPr>
              <p:cNvPr id="34" name="Gerade Verbindung 33"/>
              <p:cNvCxnSpPr/>
              <p:nvPr userDrawn="1"/>
            </p:nvCxnSpPr>
            <p:spPr>
              <a:xfrm>
                <a:off x="3250689" y="-180000"/>
                <a:ext cx="0" cy="108000"/>
              </a:xfrm>
              <a:prstGeom prst="line">
                <a:avLst/>
              </a:prstGeom>
              <a:ln w="63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a:xfrm>
                <a:off x="5893311" y="-180000"/>
                <a:ext cx="0" cy="108000"/>
              </a:xfrm>
              <a:prstGeom prst="line">
                <a:avLst/>
              </a:prstGeom>
              <a:ln w="6350" cap="sq">
                <a:solidFill>
                  <a:schemeClr val="bg1"/>
                </a:solidFill>
                <a:miter lim="800000"/>
              </a:ln>
            </p:spPr>
            <p:style>
              <a:lnRef idx="1">
                <a:schemeClr val="accent1"/>
              </a:lnRef>
              <a:fillRef idx="0">
                <a:schemeClr val="accent1"/>
              </a:fillRef>
              <a:effectRef idx="0">
                <a:schemeClr val="accent1"/>
              </a:effectRef>
              <a:fontRef idx="minor">
                <a:schemeClr val="tx1"/>
              </a:fontRef>
            </p:style>
          </p:cxnSp>
        </p:grpSp>
        <p:sp>
          <p:nvSpPr>
            <p:cNvPr id="50" name="Textfeld 49"/>
            <p:cNvSpPr txBox="1"/>
            <p:nvPr userDrawn="1"/>
          </p:nvSpPr>
          <p:spPr>
            <a:xfrm>
              <a:off x="3070689" y="7018613"/>
              <a:ext cx="360000" cy="288000"/>
            </a:xfrm>
            <a:prstGeom prst="rect">
              <a:avLst/>
            </a:prstGeom>
            <a:noFill/>
          </p:spPr>
          <p:txBody>
            <a:bodyPr wrap="none" lIns="72000" tIns="72000" rIns="72000" bIns="72000" rtlCol="0" anchor="ctr" anchorCtr="0">
              <a:noAutofit/>
            </a:bodyPr>
            <a:lstStyle/>
            <a:p>
              <a:pPr algn="ctr"/>
              <a:r>
                <a:rPr lang="de-DE" sz="1200" b="0" i="0">
                  <a:solidFill>
                    <a:schemeClr val="bg1"/>
                  </a:solidFill>
                </a:rPr>
                <a:t>⅓</a:t>
              </a:r>
            </a:p>
          </p:txBody>
        </p:sp>
        <p:sp>
          <p:nvSpPr>
            <p:cNvPr id="51" name="Textfeld 50"/>
            <p:cNvSpPr txBox="1"/>
            <p:nvPr userDrawn="1"/>
          </p:nvSpPr>
          <p:spPr>
            <a:xfrm>
              <a:off x="5713311" y="7018613"/>
              <a:ext cx="360000" cy="288000"/>
            </a:xfrm>
            <a:prstGeom prst="rect">
              <a:avLst/>
            </a:prstGeom>
            <a:noFill/>
          </p:spPr>
          <p:txBody>
            <a:bodyPr wrap="none" lIns="72000" tIns="72000" rIns="72000" bIns="72000" rtlCol="0" anchor="ctr" anchorCtr="0">
              <a:noAutofit/>
            </a:bodyPr>
            <a:lstStyle/>
            <a:p>
              <a:pPr algn="ctr"/>
              <a:r>
                <a:rPr lang="de-DE" sz="1200" b="0" i="0">
                  <a:solidFill>
                    <a:schemeClr val="bg1"/>
                  </a:solidFill>
                </a:rPr>
                <a:t>⅓</a:t>
              </a:r>
            </a:p>
          </p:txBody>
        </p:sp>
      </p:grpSp>
      <p:grpSp>
        <p:nvGrpSpPr>
          <p:cNvPr id="54" name="Gruppieren 53"/>
          <p:cNvGrpSpPr/>
          <p:nvPr userDrawn="1"/>
        </p:nvGrpSpPr>
        <p:grpSpPr>
          <a:xfrm>
            <a:off x="4094400" y="-444947"/>
            <a:ext cx="4003496" cy="372947"/>
            <a:chOff x="3070800" y="-444947"/>
            <a:chExt cx="3002622" cy="372947"/>
          </a:xfrm>
        </p:grpSpPr>
        <p:grpSp>
          <p:nvGrpSpPr>
            <p:cNvPr id="32" name="Gruppieren 31"/>
            <p:cNvGrpSpPr/>
            <p:nvPr userDrawn="1"/>
          </p:nvGrpSpPr>
          <p:grpSpPr>
            <a:xfrm>
              <a:off x="3250689" y="-180000"/>
              <a:ext cx="2642622" cy="108000"/>
              <a:chOff x="3250689" y="-180000"/>
              <a:chExt cx="2642622" cy="108000"/>
            </a:xfrm>
          </p:grpSpPr>
          <p:cxnSp>
            <p:nvCxnSpPr>
              <p:cNvPr id="25" name="Gerade Verbindung 24"/>
              <p:cNvCxnSpPr/>
              <p:nvPr userDrawn="1"/>
            </p:nvCxnSpPr>
            <p:spPr>
              <a:xfrm>
                <a:off x="3250689" y="-180000"/>
                <a:ext cx="0" cy="108000"/>
              </a:xfrm>
              <a:prstGeom prst="line">
                <a:avLst/>
              </a:prstGeom>
              <a:ln w="63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a:xfrm>
                <a:off x="5893311" y="-180000"/>
                <a:ext cx="0" cy="108000"/>
              </a:xfrm>
              <a:prstGeom prst="line">
                <a:avLst/>
              </a:prstGeom>
              <a:ln w="6350" cap="sq">
                <a:solidFill>
                  <a:schemeClr val="bg1"/>
                </a:solidFill>
                <a:miter lim="800000"/>
              </a:ln>
            </p:spPr>
            <p:style>
              <a:lnRef idx="1">
                <a:schemeClr val="accent1"/>
              </a:lnRef>
              <a:fillRef idx="0">
                <a:schemeClr val="accent1"/>
              </a:fillRef>
              <a:effectRef idx="0">
                <a:schemeClr val="accent1"/>
              </a:effectRef>
              <a:fontRef idx="minor">
                <a:schemeClr val="tx1"/>
              </a:fontRef>
            </p:style>
          </p:cxnSp>
        </p:grpSp>
        <p:sp>
          <p:nvSpPr>
            <p:cNvPr id="52" name="Textfeld 51"/>
            <p:cNvSpPr txBox="1"/>
            <p:nvPr userDrawn="1"/>
          </p:nvSpPr>
          <p:spPr>
            <a:xfrm>
              <a:off x="3070800" y="-444947"/>
              <a:ext cx="360000" cy="288000"/>
            </a:xfrm>
            <a:prstGeom prst="rect">
              <a:avLst/>
            </a:prstGeom>
            <a:noFill/>
          </p:spPr>
          <p:txBody>
            <a:bodyPr wrap="none" lIns="72000" tIns="72000" rIns="72000" bIns="72000" rtlCol="0" anchor="ctr" anchorCtr="0">
              <a:noAutofit/>
            </a:bodyPr>
            <a:lstStyle/>
            <a:p>
              <a:pPr algn="ctr"/>
              <a:r>
                <a:rPr lang="de-DE" sz="1200" b="0" i="0">
                  <a:solidFill>
                    <a:schemeClr val="bg1"/>
                  </a:solidFill>
                </a:rPr>
                <a:t>⅓</a:t>
              </a:r>
            </a:p>
          </p:txBody>
        </p:sp>
        <p:sp>
          <p:nvSpPr>
            <p:cNvPr id="53" name="Textfeld 52"/>
            <p:cNvSpPr txBox="1"/>
            <p:nvPr userDrawn="1"/>
          </p:nvSpPr>
          <p:spPr>
            <a:xfrm>
              <a:off x="5713422" y="-444947"/>
              <a:ext cx="360000" cy="288000"/>
            </a:xfrm>
            <a:prstGeom prst="rect">
              <a:avLst/>
            </a:prstGeom>
            <a:noFill/>
          </p:spPr>
          <p:txBody>
            <a:bodyPr wrap="none" lIns="72000" tIns="72000" rIns="72000" bIns="72000" rtlCol="0" anchor="ctr" anchorCtr="0">
              <a:noAutofit/>
            </a:bodyPr>
            <a:lstStyle/>
            <a:p>
              <a:pPr algn="ctr"/>
              <a:r>
                <a:rPr lang="de-DE" sz="1200" b="0" i="0">
                  <a:solidFill>
                    <a:schemeClr val="bg1"/>
                  </a:solidFill>
                </a:rPr>
                <a:t>⅓</a:t>
              </a:r>
            </a:p>
          </p:txBody>
        </p:sp>
      </p:grpSp>
      <p:sp>
        <p:nvSpPr>
          <p:cNvPr id="58" name="Textfeld 57"/>
          <p:cNvSpPr txBox="1"/>
          <p:nvPr userDrawn="1"/>
        </p:nvSpPr>
        <p:spPr>
          <a:xfrm>
            <a:off x="-1824000" y="1440000"/>
            <a:ext cx="1440000" cy="1260000"/>
          </a:xfrm>
          <a:prstGeom prst="rect">
            <a:avLst/>
          </a:prstGeom>
          <a:noFill/>
        </p:spPr>
        <p:txBody>
          <a:bodyPr wrap="square" lIns="0" tIns="0" rIns="0" bIns="0" rtlCol="0">
            <a:noAutofit/>
          </a:bodyPr>
          <a:lstStyle/>
          <a:p>
            <a:pPr algn="r">
              <a:lnSpc>
                <a:spcPct val="90000"/>
              </a:lnSpc>
              <a:spcBef>
                <a:spcPts val="600"/>
              </a:spcBef>
            </a:pPr>
            <a:r>
              <a:rPr lang="de-DE" sz="800">
                <a:solidFill>
                  <a:schemeClr val="bg1"/>
                </a:solidFill>
              </a:rPr>
              <a:t>Drittel-Teilung als Gestaltungs- und Platzierungshilfe</a:t>
            </a:r>
          </a:p>
          <a:p>
            <a:pPr algn="r">
              <a:lnSpc>
                <a:spcPct val="90000"/>
              </a:lnSpc>
              <a:spcBef>
                <a:spcPts val="600"/>
              </a:spcBef>
            </a:pPr>
            <a:r>
              <a:rPr lang="de-DE" sz="800">
                <a:solidFill>
                  <a:schemeClr val="bg1"/>
                </a:solidFill>
              </a:rPr>
              <a:t>diese bezieht sich</a:t>
            </a:r>
            <a:br>
              <a:rPr lang="de-DE" sz="800">
                <a:solidFill>
                  <a:schemeClr val="bg1"/>
                </a:solidFill>
              </a:rPr>
            </a:br>
            <a:r>
              <a:rPr lang="de-DE" sz="800">
                <a:solidFill>
                  <a:schemeClr val="bg1"/>
                </a:solidFill>
              </a:rPr>
              <a:t>auf das Contentfeld</a:t>
            </a:r>
          </a:p>
          <a:p>
            <a:pPr algn="r">
              <a:lnSpc>
                <a:spcPct val="90000"/>
              </a:lnSpc>
              <a:spcBef>
                <a:spcPts val="600"/>
              </a:spcBef>
            </a:pPr>
            <a:r>
              <a:rPr lang="de-DE" sz="700">
                <a:solidFill>
                  <a:schemeClr val="bg1"/>
                </a:solidFill>
              </a:rPr>
              <a:t>(das Contentfeld ist zusätzlich durch die außenliegenden</a:t>
            </a:r>
            <a:r>
              <a:rPr lang="de-DE" sz="700" baseline="0">
                <a:solidFill>
                  <a:schemeClr val="bg1"/>
                </a:solidFill>
              </a:rPr>
              <a:t> </a:t>
            </a:r>
            <a:r>
              <a:rPr lang="de-DE" sz="700">
                <a:solidFill>
                  <a:schemeClr val="bg1"/>
                </a:solidFill>
              </a:rPr>
              <a:t>roten</a:t>
            </a:r>
            <a:br>
              <a:rPr lang="de-DE" sz="700">
                <a:solidFill>
                  <a:schemeClr val="bg1"/>
                </a:solidFill>
              </a:rPr>
            </a:br>
            <a:r>
              <a:rPr lang="de-DE" sz="700">
                <a:solidFill>
                  <a:schemeClr val="bg1"/>
                </a:solidFill>
              </a:rPr>
              <a:t>Striche markiert)</a:t>
            </a:r>
          </a:p>
        </p:txBody>
      </p:sp>
      <p:sp>
        <p:nvSpPr>
          <p:cNvPr id="59" name="Textfeld 58"/>
          <p:cNvSpPr txBox="1"/>
          <p:nvPr userDrawn="1"/>
        </p:nvSpPr>
        <p:spPr>
          <a:xfrm>
            <a:off x="1007435" y="5157192"/>
            <a:ext cx="1248139" cy="215444"/>
          </a:xfrm>
          <a:prstGeom prst="rect">
            <a:avLst/>
          </a:prstGeom>
          <a:noFill/>
        </p:spPr>
        <p:txBody>
          <a:bodyPr wrap="square" rtlCol="0">
            <a:spAutoFit/>
          </a:bodyPr>
          <a:lstStyle/>
          <a:p>
            <a:r>
              <a:rPr lang="de-DE" sz="800" dirty="0">
                <a:solidFill>
                  <a:schemeClr val="bg1"/>
                </a:solidFill>
              </a:rPr>
              <a:t>www.renac.de</a:t>
            </a:r>
          </a:p>
        </p:txBody>
      </p:sp>
      <p:sp>
        <p:nvSpPr>
          <p:cNvPr id="4" name="Textfeld 3">
            <a:extLst>
              <a:ext uri="{FF2B5EF4-FFF2-40B4-BE49-F238E27FC236}">
                <a16:creationId xmlns:a16="http://schemas.microsoft.com/office/drawing/2014/main" id="{53A6A0DE-CB44-88B1-2738-AE08BFA2DE3D}"/>
              </a:ext>
            </a:extLst>
          </p:cNvPr>
          <p:cNvSpPr txBox="1"/>
          <p:nvPr userDrawn="1"/>
        </p:nvSpPr>
        <p:spPr>
          <a:xfrm>
            <a:off x="29610" y="6611500"/>
            <a:ext cx="2225964" cy="276999"/>
          </a:xfrm>
          <a:prstGeom prst="rect">
            <a:avLst/>
          </a:prstGeom>
          <a:noFill/>
        </p:spPr>
        <p:txBody>
          <a:bodyPr wrap="square" rtlCol="0">
            <a:spAutoFit/>
          </a:bodyPr>
          <a:lstStyle/>
          <a:p>
            <a:r>
              <a:rPr lang="de-DE" sz="1200" u="none" dirty="0">
                <a:solidFill>
                  <a:schemeClr val="bg1"/>
                </a:solidFill>
                <a:hlinkClick r:id="rId20">
                  <a:extLst>
                    <a:ext uri="{A12FA001-AC4F-418D-AE19-62706E023703}">
                      <ahyp:hlinkClr xmlns:ahyp="http://schemas.microsoft.com/office/drawing/2018/hyperlinkcolor" val="tx"/>
                    </a:ext>
                  </a:extLst>
                </a:hlinkClick>
              </a:rPr>
              <a:t>https://www.renac.de/</a:t>
            </a:r>
            <a:endParaRPr lang="de-DE" sz="1200" u="none" dirty="0">
              <a:solidFill>
                <a:schemeClr val="bg1"/>
              </a:solidFill>
            </a:endParaRPr>
          </a:p>
        </p:txBody>
      </p:sp>
    </p:spTree>
    <p:extLst>
      <p:ext uri="{BB962C8B-B14F-4D97-AF65-F5344CB8AC3E}">
        <p14:creationId xmlns:p14="http://schemas.microsoft.com/office/powerpoint/2010/main" val="2198525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sz="2000" b="1" kern="1200">
          <a:solidFill>
            <a:schemeClr val="tx2"/>
          </a:solidFill>
          <a:latin typeface="+mj-lt"/>
          <a:ea typeface="+mj-ea"/>
          <a:cs typeface="+mj-cs"/>
        </a:defRPr>
      </a:lvl1pPr>
    </p:titleStyle>
    <p:bodyStyle>
      <a:lvl1pPr marL="268288" indent="-268288" algn="l" defTabSz="914400" rtl="0" eaLnBrk="1" latinLnBrk="0" hangingPunct="1">
        <a:spcBef>
          <a:spcPts val="600"/>
        </a:spcBef>
        <a:spcAft>
          <a:spcPts val="600"/>
        </a:spcAft>
        <a:buClr>
          <a:schemeClr val="tx2"/>
        </a:buClr>
        <a:buFont typeface="Wingdings" panose="05000000000000000000" pitchFamily="2" charset="2"/>
        <a:buChar char="§"/>
        <a:defRPr sz="1800" kern="1200">
          <a:solidFill>
            <a:schemeClr val="tx1"/>
          </a:solidFill>
          <a:latin typeface="+mn-lt"/>
          <a:ea typeface="+mn-ea"/>
          <a:cs typeface="+mn-cs"/>
        </a:defRPr>
      </a:lvl1pPr>
      <a:lvl2pPr marL="536575" indent="-268288" algn="l" defTabSz="914400" rtl="0" eaLnBrk="1" latinLnBrk="0" hangingPunct="1">
        <a:spcBef>
          <a:spcPts val="600"/>
        </a:spcBef>
        <a:spcAft>
          <a:spcPts val="600"/>
        </a:spcAft>
        <a:buClr>
          <a:schemeClr val="tx2"/>
        </a:buClr>
        <a:buFont typeface="Wingdings" panose="05000000000000000000" pitchFamily="2" charset="2"/>
        <a:buChar char="§"/>
        <a:defRPr sz="1600" kern="1200">
          <a:solidFill>
            <a:schemeClr val="tx1"/>
          </a:solidFill>
          <a:latin typeface="+mn-lt"/>
          <a:ea typeface="+mn-ea"/>
          <a:cs typeface="+mn-cs"/>
        </a:defRPr>
      </a:lvl2pPr>
      <a:lvl3pPr marL="804863" indent="-268288" algn="l" defTabSz="914400" rtl="0" eaLnBrk="1" latinLnBrk="0" hangingPunct="1">
        <a:spcBef>
          <a:spcPts val="60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3pPr>
      <a:lvl4pPr marL="1073150" indent="-268288" algn="l" defTabSz="914400" rtl="0" eaLnBrk="1" latinLnBrk="0" hangingPunct="1">
        <a:spcBef>
          <a:spcPts val="600"/>
        </a:spcBef>
        <a:spcAft>
          <a:spcPts val="600"/>
        </a:spcAft>
        <a:buClr>
          <a:schemeClr val="tx2"/>
        </a:buClr>
        <a:buFont typeface="Wingdings" panose="05000000000000000000" pitchFamily="2" charset="2"/>
        <a:buChar char="§"/>
        <a:defRPr sz="1200" kern="1200">
          <a:solidFill>
            <a:schemeClr val="tx1"/>
          </a:solidFill>
          <a:latin typeface="+mn-lt"/>
          <a:ea typeface="+mn-ea"/>
          <a:cs typeface="+mn-cs"/>
        </a:defRPr>
      </a:lvl4pPr>
      <a:lvl5pPr marL="1343025" indent="-269875" algn="l" defTabSz="914400" rtl="0" eaLnBrk="1" latinLnBrk="0" hangingPunct="1">
        <a:spcBef>
          <a:spcPts val="600"/>
        </a:spcBef>
        <a:spcAft>
          <a:spcPts val="600"/>
        </a:spcAft>
        <a:buClr>
          <a:schemeClr val="tx2"/>
        </a:buClr>
        <a:buFont typeface="Wingdings" panose="05000000000000000000" pitchFamily="2" charset="2"/>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2328573-0E4E-0073-0275-5673B1555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886313C-0078-FDD8-3226-C70F974F35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E6D1EEC-7A1C-B617-E3E2-ED3148D664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47A3C-FBC1-4FB7-9798-0EA9EBF3062F}" type="datetimeFigureOut">
              <a:rPr lang="de-DE" smtClean="0"/>
              <a:t>28.01.2024</a:t>
            </a:fld>
            <a:endParaRPr lang="de-DE"/>
          </a:p>
        </p:txBody>
      </p:sp>
      <p:sp>
        <p:nvSpPr>
          <p:cNvPr id="5" name="Fußzeilenplatzhalter 4">
            <a:extLst>
              <a:ext uri="{FF2B5EF4-FFF2-40B4-BE49-F238E27FC236}">
                <a16:creationId xmlns:a16="http://schemas.microsoft.com/office/drawing/2014/main" id="{1479FC0D-813A-ED36-D8D5-EE5AD0E053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D3E5C01-4110-F5CC-238E-2A362B46C3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BDF91-5EC4-43FC-AAF5-0A29078E8931}" type="slidenum">
              <a:rPr lang="de-DE" smtClean="0"/>
              <a:t>‹Nr.›</a:t>
            </a:fld>
            <a:endParaRPr lang="de-DE"/>
          </a:p>
        </p:txBody>
      </p:sp>
    </p:spTree>
    <p:extLst>
      <p:ext uri="{BB962C8B-B14F-4D97-AF65-F5344CB8AC3E}">
        <p14:creationId xmlns:p14="http://schemas.microsoft.com/office/powerpoint/2010/main" val="26807592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8.emf"/><Relationship Id="rId5" Type="http://schemas.openxmlformats.org/officeDocument/2006/relationships/package" Target="../embeddings/Microsoft_Word_Document1.docx"/><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1.jpeg"/><Relationship Id="rId4" Type="http://schemas.openxmlformats.org/officeDocument/2006/relationships/image" Target="../media/image38.png"/><Relationship Id="rId9"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0665729-1840-4E53-A074-1DF218A95FE6}"/>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0" y="-6116"/>
            <a:ext cx="12192000" cy="68708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9BCE063-D522-4593-A1B6-144581A7D746}"/>
              </a:ext>
            </a:extLst>
          </p:cNvPr>
          <p:cNvSpPr/>
          <p:nvPr/>
        </p:nvSpPr>
        <p:spPr>
          <a:xfrm>
            <a:off x="0" y="54079"/>
            <a:ext cx="12192000" cy="6858001"/>
          </a:xfrm>
          <a:prstGeom prst="rect">
            <a:avLst/>
          </a:prstGeom>
          <a:solidFill>
            <a:srgbClr val="F47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 descr="Global Network icon in vector. Logotype 3437000 Vector Art at Vecteezy">
            <a:extLst>
              <a:ext uri="{FF2B5EF4-FFF2-40B4-BE49-F238E27FC236}">
                <a16:creationId xmlns:a16="http://schemas.microsoft.com/office/drawing/2014/main" id="{164419B1-6B14-4938-AA0C-38C2ECBC76D2}"/>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0331" b="78863" l="20249" r="80733"/>
                    </a14:imgEffect>
                  </a14:imgLayer>
                </a14:imgProps>
              </a:ext>
              <a:ext uri="{28A0092B-C50C-407E-A947-70E740481C1C}">
                <a14:useLocalDpi xmlns:a14="http://schemas.microsoft.com/office/drawing/2010/main"/>
              </a:ext>
            </a:extLst>
          </a:blip>
          <a:srcRect l="21637" t="22107" r="22236" b="22540"/>
          <a:stretch/>
        </p:blipFill>
        <p:spPr bwMode="auto">
          <a:xfrm>
            <a:off x="5761671" y="2661726"/>
            <a:ext cx="1028700" cy="1014522"/>
          </a:xfrm>
          <a:prstGeom prst="rect">
            <a:avLst/>
          </a:prstGeom>
          <a:noFill/>
          <a:extLst>
            <a:ext uri="{909E8E84-426E-40DD-AFC4-6F175D3DCCD1}">
              <a14:hiddenFill xmlns:a14="http://schemas.microsoft.com/office/drawing/2010/main">
                <a:solidFill>
                  <a:srgbClr val="FFFFFF"/>
                </a:solidFill>
              </a14:hiddenFill>
            </a:ext>
          </a:extLst>
        </p:spPr>
      </p:pic>
      <p:sp>
        <p:nvSpPr>
          <p:cNvPr id="37" name="Title 1">
            <a:extLst>
              <a:ext uri="{FF2B5EF4-FFF2-40B4-BE49-F238E27FC236}">
                <a16:creationId xmlns:a16="http://schemas.microsoft.com/office/drawing/2014/main" id="{74813888-7925-4D8A-ADD9-5CF2D2608C93}"/>
              </a:ext>
            </a:extLst>
          </p:cNvPr>
          <p:cNvSpPr txBox="1">
            <a:spLocks/>
          </p:cNvSpPr>
          <p:nvPr/>
        </p:nvSpPr>
        <p:spPr>
          <a:xfrm>
            <a:off x="1227769" y="2314314"/>
            <a:ext cx="4121569" cy="854153"/>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3600" b="1" dirty="0">
                <a:solidFill>
                  <a:schemeClr val="bg1"/>
                </a:solidFill>
                <a:latin typeface="+mn-lt"/>
              </a:rPr>
              <a:t>SOLAR</a:t>
            </a:r>
          </a:p>
          <a:p>
            <a:pPr algn="l">
              <a:lnSpc>
                <a:spcPct val="80000"/>
              </a:lnSpc>
            </a:pPr>
            <a:r>
              <a:rPr lang="en-US" sz="3600" b="1" dirty="0">
                <a:solidFill>
                  <a:schemeClr val="bg1"/>
                </a:solidFill>
                <a:latin typeface="+mn-lt"/>
              </a:rPr>
              <a:t>TECHNOLOGY APPLICATION RESOURCE</a:t>
            </a:r>
          </a:p>
          <a:p>
            <a:pPr algn="l">
              <a:lnSpc>
                <a:spcPct val="80000"/>
              </a:lnSpc>
            </a:pPr>
            <a:r>
              <a:rPr lang="en-US" sz="3600" b="1" dirty="0">
                <a:solidFill>
                  <a:schemeClr val="bg1"/>
                </a:solidFill>
                <a:latin typeface="+mn-lt"/>
              </a:rPr>
              <a:t>CENTER</a:t>
            </a:r>
            <a:endParaRPr lang="en-IN" sz="3600" b="1" dirty="0">
              <a:solidFill>
                <a:schemeClr val="bg1"/>
              </a:solidFill>
              <a:latin typeface="+mn-lt"/>
            </a:endParaRPr>
          </a:p>
        </p:txBody>
      </p:sp>
      <p:cxnSp>
        <p:nvCxnSpPr>
          <p:cNvPr id="42" name="Straight Connector 41">
            <a:extLst>
              <a:ext uri="{FF2B5EF4-FFF2-40B4-BE49-F238E27FC236}">
                <a16:creationId xmlns:a16="http://schemas.microsoft.com/office/drawing/2014/main" id="{C8F37C80-6358-4415-9944-F909DB13D62B}"/>
              </a:ext>
            </a:extLst>
          </p:cNvPr>
          <p:cNvCxnSpPr>
            <a:cxnSpLocks/>
          </p:cNvCxnSpPr>
          <p:nvPr/>
        </p:nvCxnSpPr>
        <p:spPr>
          <a:xfrm>
            <a:off x="0" y="4485749"/>
            <a:ext cx="52451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F6D96F9-7BEA-4C97-A74F-0727E32928DA}"/>
              </a:ext>
            </a:extLst>
          </p:cNvPr>
          <p:cNvSpPr/>
          <p:nvPr/>
        </p:nvSpPr>
        <p:spPr>
          <a:xfrm>
            <a:off x="0" y="6547022"/>
            <a:ext cx="12192000" cy="359254"/>
          </a:xfrm>
          <a:prstGeom prst="rect">
            <a:avLst/>
          </a:prstGeom>
          <a:solidFill>
            <a:srgbClr val="FFC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A black and white image of a person's face&#10;&#10;Description automatically generated with low confidence">
            <a:extLst>
              <a:ext uri="{FF2B5EF4-FFF2-40B4-BE49-F238E27FC236}">
                <a16:creationId xmlns:a16="http://schemas.microsoft.com/office/drawing/2014/main" id="{7371B4EF-55A5-433D-ABA0-4FD142D7A28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06391" y="341455"/>
            <a:ext cx="2531440" cy="802466"/>
          </a:xfrm>
          <a:prstGeom prst="rect">
            <a:avLst/>
          </a:prstGeom>
        </p:spPr>
      </p:pic>
      <p:sp>
        <p:nvSpPr>
          <p:cNvPr id="4" name="Textfeld 3">
            <a:extLst>
              <a:ext uri="{FF2B5EF4-FFF2-40B4-BE49-F238E27FC236}">
                <a16:creationId xmlns:a16="http://schemas.microsoft.com/office/drawing/2014/main" id="{0133EFA5-71BF-F916-86A0-0C41A102B2D8}"/>
              </a:ext>
            </a:extLst>
          </p:cNvPr>
          <p:cNvSpPr txBox="1"/>
          <p:nvPr/>
        </p:nvSpPr>
        <p:spPr>
          <a:xfrm>
            <a:off x="1227769" y="5004279"/>
            <a:ext cx="8976816" cy="707886"/>
          </a:xfrm>
          <a:prstGeom prst="rect">
            <a:avLst/>
          </a:prstGeom>
          <a:noFill/>
        </p:spPr>
        <p:txBody>
          <a:bodyPr wrap="none" rtlCol="0">
            <a:spAutoFit/>
          </a:bodyPr>
          <a:lstStyle/>
          <a:p>
            <a:r>
              <a:rPr lang="de-DE" sz="4000" b="1" dirty="0">
                <a:solidFill>
                  <a:srgbClr val="FFCA2F"/>
                </a:solidFill>
              </a:rPr>
              <a:t>Report Validation </a:t>
            </a:r>
            <a:r>
              <a:rPr lang="de-DE" sz="4000" b="1" dirty="0" err="1">
                <a:solidFill>
                  <a:srgbClr val="FFCA2F"/>
                </a:solidFill>
              </a:rPr>
              <a:t>Presentation</a:t>
            </a:r>
            <a:r>
              <a:rPr lang="de-DE" sz="4000" b="1" dirty="0">
                <a:solidFill>
                  <a:srgbClr val="FFCA2F"/>
                </a:solidFill>
              </a:rPr>
              <a:t> Workshop</a:t>
            </a:r>
          </a:p>
        </p:txBody>
      </p:sp>
      <p:pic>
        <p:nvPicPr>
          <p:cNvPr id="5" name="Picture 2">
            <a:extLst>
              <a:ext uri="{FF2B5EF4-FFF2-40B4-BE49-F238E27FC236}">
                <a16:creationId xmlns:a16="http://schemas.microsoft.com/office/drawing/2014/main" id="{C550910C-C2D6-4E66-D6CD-495E963B3B2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942523" y="3427732"/>
            <a:ext cx="1590719" cy="727186"/>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a:extLst>
              <a:ext uri="{FF2B5EF4-FFF2-40B4-BE49-F238E27FC236}">
                <a16:creationId xmlns:a16="http://schemas.microsoft.com/office/drawing/2014/main" id="{CE569B6A-DFD8-E8C2-0001-DFDA058E1B3D}"/>
              </a:ext>
            </a:extLst>
          </p:cNvPr>
          <p:cNvSpPr>
            <a:spLocks noGrp="1"/>
          </p:cNvSpPr>
          <p:nvPr>
            <p:ph type="sldNum" sz="quarter" idx="12"/>
          </p:nvPr>
        </p:nvSpPr>
        <p:spPr/>
        <p:txBody>
          <a:bodyPr/>
          <a:lstStyle/>
          <a:p>
            <a:fld id="{F37BAB79-285B-4AA6-BA40-224576E6E800}" type="slidenum">
              <a:rPr lang="en-US" smtClean="0"/>
              <a:t>1</a:t>
            </a:fld>
            <a:endParaRPr lang="en-US"/>
          </a:p>
        </p:txBody>
      </p:sp>
      <p:pic>
        <p:nvPicPr>
          <p:cNvPr id="12" name="Grafik 11">
            <a:extLst>
              <a:ext uri="{FF2B5EF4-FFF2-40B4-BE49-F238E27FC236}">
                <a16:creationId xmlns:a16="http://schemas.microsoft.com/office/drawing/2014/main" id="{D8BD3D51-6710-2A5B-88EE-22AF6E7E973F}"/>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904086" y="1769454"/>
            <a:ext cx="1399013" cy="1399013"/>
          </a:xfrm>
          <a:prstGeom prst="rect">
            <a:avLst/>
          </a:prstGeom>
        </p:spPr>
      </p:pic>
    </p:spTree>
    <p:extLst>
      <p:ext uri="{BB962C8B-B14F-4D97-AF65-F5344CB8AC3E}">
        <p14:creationId xmlns:p14="http://schemas.microsoft.com/office/powerpoint/2010/main" val="292912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3B99-7DF6-0E1C-735A-83B11087408B}"/>
              </a:ext>
            </a:extLst>
          </p:cNvPr>
          <p:cNvSpPr>
            <a:spLocks noGrp="1"/>
          </p:cNvSpPr>
          <p:nvPr>
            <p:ph type="title"/>
          </p:nvPr>
        </p:nvSpPr>
        <p:spPr/>
        <p:txBody>
          <a:bodyPr/>
          <a:lstStyle/>
          <a:p>
            <a:r>
              <a:rPr lang="en-IN" dirty="0"/>
              <a:t>Possible STAR-C Contributions to Gaps</a:t>
            </a:r>
          </a:p>
        </p:txBody>
      </p:sp>
      <p:sp>
        <p:nvSpPr>
          <p:cNvPr id="3" name="Slide Number Placeholder 2">
            <a:extLst>
              <a:ext uri="{FF2B5EF4-FFF2-40B4-BE49-F238E27FC236}">
                <a16:creationId xmlns:a16="http://schemas.microsoft.com/office/drawing/2014/main" id="{20D615E1-36A8-095F-7C39-7FD336B7B8B6}"/>
              </a:ext>
            </a:extLst>
          </p:cNvPr>
          <p:cNvSpPr>
            <a:spLocks noGrp="1"/>
          </p:cNvSpPr>
          <p:nvPr>
            <p:ph type="sldNum" sz="quarter" idx="10"/>
          </p:nvPr>
        </p:nvSpPr>
        <p:spPr/>
        <p:txBody>
          <a:bodyPr/>
          <a:lstStyle/>
          <a:p>
            <a:fld id="{9ED11504-23E3-41ED-B818-1A3A6FD42A0D}" type="slidenum">
              <a:rPr lang="de-DE" smtClean="0"/>
              <a:pPr/>
              <a:t>10</a:t>
            </a:fld>
            <a:endParaRPr lang="de-DE"/>
          </a:p>
        </p:txBody>
      </p:sp>
      <p:sp>
        <p:nvSpPr>
          <p:cNvPr id="5" name="Text Placeholder 4">
            <a:extLst>
              <a:ext uri="{FF2B5EF4-FFF2-40B4-BE49-F238E27FC236}">
                <a16:creationId xmlns:a16="http://schemas.microsoft.com/office/drawing/2014/main" id="{72E87F2D-9C77-1325-8BE3-6D95134EF4BA}"/>
              </a:ext>
            </a:extLst>
          </p:cNvPr>
          <p:cNvSpPr>
            <a:spLocks noGrp="1"/>
          </p:cNvSpPr>
          <p:nvPr>
            <p:ph type="body" sz="quarter" idx="14"/>
          </p:nvPr>
        </p:nvSpPr>
        <p:spPr/>
        <p:txBody>
          <a:bodyPr/>
          <a:lstStyle/>
          <a:p>
            <a:endParaRPr lang="en-IN"/>
          </a:p>
        </p:txBody>
      </p:sp>
      <p:sp>
        <p:nvSpPr>
          <p:cNvPr id="7" name="Textfeld 6">
            <a:extLst>
              <a:ext uri="{FF2B5EF4-FFF2-40B4-BE49-F238E27FC236}">
                <a16:creationId xmlns:a16="http://schemas.microsoft.com/office/drawing/2014/main" id="{2CA56B27-B615-8AE3-7405-8965177D7C8E}"/>
              </a:ext>
            </a:extLst>
          </p:cNvPr>
          <p:cNvSpPr txBox="1"/>
          <p:nvPr/>
        </p:nvSpPr>
        <p:spPr>
          <a:xfrm>
            <a:off x="816000" y="2565736"/>
            <a:ext cx="9773920" cy="4570482"/>
          </a:xfrm>
          <a:prstGeom prst="rect">
            <a:avLst/>
          </a:prstGeom>
          <a:noFill/>
        </p:spPr>
        <p:txBody>
          <a:bodyPr wrap="square">
            <a:spAutoFit/>
          </a:bodyPr>
          <a:lstStyle/>
          <a:p>
            <a:pPr algn="just">
              <a:spcBef>
                <a:spcPts val="1200"/>
              </a:spcBef>
              <a:spcAft>
                <a:spcPts val="1200"/>
              </a:spcAft>
            </a:pPr>
            <a:r>
              <a:rPr lang="de-DE" sz="1800" b="1" dirty="0">
                <a:effectLst/>
                <a:ea typeface="Calibri" panose="020F0502020204030204" pitchFamily="34" charset="0"/>
                <a:cs typeface="Times New Roman" panose="02020603050405020304" pitchFamily="18" charset="0"/>
              </a:rPr>
              <a:t>Dissemination</a:t>
            </a:r>
            <a:endParaRPr lang="de-DE" sz="1800" dirty="0">
              <a:effectLst/>
              <a:ea typeface="Calibri" panose="020F0502020204030204" pitchFamily="34" charset="0"/>
              <a:cs typeface="Times New Roman" panose="02020603050405020304" pitchFamily="18" charset="0"/>
            </a:endParaRPr>
          </a:p>
          <a:p>
            <a:pPr marL="285750" indent="-285750">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Increase the demand for solar PV by reaching potential target groups and clients for different applications. </a:t>
            </a:r>
          </a:p>
          <a:p>
            <a:pPr marL="285750" indent="-285750">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Share best practise for solar PV application design and how to identify quality products.</a:t>
            </a:r>
          </a:p>
          <a:p>
            <a:pPr marL="285750" indent="-285750">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Increase the supply for solar PV by providing sales persons with reliable information materials for end users and customers.</a:t>
            </a:r>
          </a:p>
          <a:p>
            <a:pPr algn="just">
              <a:spcBef>
                <a:spcPts val="600"/>
              </a:spcBef>
              <a:spcAft>
                <a:spcPts val="600"/>
              </a:spcAft>
              <a:buClr>
                <a:srgbClr val="C00000"/>
              </a:buClr>
            </a:pPr>
            <a:r>
              <a:rPr lang="en-GB" b="1" dirty="0">
                <a:ea typeface="Calibri" panose="020F0502020204030204" pitchFamily="34" charset="0"/>
                <a:cs typeface="Times New Roman" panose="02020603050405020304" pitchFamily="18" charset="0"/>
              </a:rPr>
              <a:t>Innovation and incubation</a:t>
            </a: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Increase the ecosystem for innovation by promoting applied research and collaboration with private sector. </a:t>
            </a: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Foster the creation of jobs by guiding SMEs and start-ups to establish business in the solar sector. </a:t>
            </a:r>
          </a:p>
          <a:p>
            <a:pPr marL="285750" indent="-285750" algn="just">
              <a:spcBef>
                <a:spcPts val="600"/>
              </a:spcBef>
              <a:spcAft>
                <a:spcPts val="600"/>
              </a:spcAft>
              <a:buClr>
                <a:srgbClr val="C00000"/>
              </a:buClr>
              <a:buFont typeface="Wingdings" panose="05000000000000000000" pitchFamily="2" charset="2"/>
              <a:buChar char="ü"/>
            </a:pPr>
            <a:endParaRPr lang="en-GB" dirty="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C2676668-E342-5C76-DD00-0E032695A4B4}"/>
              </a:ext>
            </a:extLst>
          </p:cNvPr>
          <p:cNvSpPr txBox="1"/>
          <p:nvPr/>
        </p:nvSpPr>
        <p:spPr>
          <a:xfrm>
            <a:off x="816000" y="1133475"/>
            <a:ext cx="9490050" cy="1738938"/>
          </a:xfrm>
          <a:prstGeom prst="rect">
            <a:avLst/>
          </a:prstGeom>
          <a:noFill/>
        </p:spPr>
        <p:txBody>
          <a:bodyPr wrap="square">
            <a:spAutoFit/>
          </a:bodyPr>
          <a:lstStyle/>
          <a:p>
            <a:pPr algn="just">
              <a:spcBef>
                <a:spcPts val="1200"/>
              </a:spcBef>
              <a:spcAft>
                <a:spcPts val="1200"/>
              </a:spcAft>
            </a:pPr>
            <a:r>
              <a:rPr lang="de-DE" sz="1800" b="1" dirty="0">
                <a:effectLst/>
                <a:ea typeface="Calibri" panose="020F0502020204030204" pitchFamily="34" charset="0"/>
                <a:cs typeface="Times New Roman" panose="02020603050405020304" pitchFamily="18" charset="0"/>
              </a:rPr>
              <a:t>Testing</a:t>
            </a:r>
            <a:endParaRPr lang="de-DE" sz="1800" dirty="0">
              <a:effectLst/>
              <a:ea typeface="Calibri" panose="020F0502020204030204" pitchFamily="34" charset="0"/>
              <a:cs typeface="Times New Roman" panose="02020603050405020304" pitchFamily="18" charset="0"/>
            </a:endParaRPr>
          </a:p>
          <a:p>
            <a:pPr marL="285750" indent="-285750">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Provide easy-to-implement quality checks (non-accredited) all over the country for O&amp;M.</a:t>
            </a:r>
          </a:p>
          <a:p>
            <a:pPr marL="285750" indent="-285750">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Establish a bridge also for low-cost devices for accredited testing at BSTI or BUET.</a:t>
            </a:r>
          </a:p>
          <a:p>
            <a:pPr marL="285750" indent="-285750" algn="just">
              <a:spcBef>
                <a:spcPts val="600"/>
              </a:spcBef>
              <a:spcAft>
                <a:spcPts val="600"/>
              </a:spcAft>
              <a:buClr>
                <a:srgbClr val="C00000"/>
              </a:buClr>
              <a:buFont typeface="Wingdings" panose="05000000000000000000" pitchFamily="2" charset="2"/>
              <a:buChar char="ü"/>
            </a:pPr>
            <a:endParaRPr lang="en-GB"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7680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CCB2B-F6B5-4F26-87D7-E049E806BED7}"/>
              </a:ext>
            </a:extLst>
          </p:cNvPr>
          <p:cNvSpPr>
            <a:spLocks noGrp="1"/>
          </p:cNvSpPr>
          <p:nvPr>
            <p:ph type="title"/>
          </p:nvPr>
        </p:nvSpPr>
        <p:spPr/>
        <p:txBody>
          <a:bodyPr/>
          <a:lstStyle/>
          <a:p>
            <a:r>
              <a:rPr lang="de-DE" dirty="0"/>
              <a:t>Country Assessment and Development </a:t>
            </a:r>
            <a:r>
              <a:rPr lang="de-DE" dirty="0" err="1"/>
              <a:t>of</a:t>
            </a:r>
            <a:r>
              <a:rPr lang="de-DE" dirty="0"/>
              <a:t> a Project Report</a:t>
            </a:r>
            <a:endParaRPr lang="en-GB" dirty="0"/>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2"/>
          </p:nvPr>
        </p:nvSpPr>
        <p:spPr/>
        <p:txBody>
          <a:bodyPr/>
          <a:lstStyle/>
          <a:p>
            <a:fld id="{9ED11504-23E3-41ED-B818-1A3A6FD42A0D}" type="slidenum">
              <a:rPr lang="de-DE" smtClean="0"/>
              <a:pPr/>
              <a:t>11</a:t>
            </a:fld>
            <a:endParaRPr lang="de-DE" dirty="0"/>
          </a:p>
        </p:txBody>
      </p:sp>
      <p:sp>
        <p:nvSpPr>
          <p:cNvPr id="8" name="Textplatzhalter 7">
            <a:extLst>
              <a:ext uri="{FF2B5EF4-FFF2-40B4-BE49-F238E27FC236}">
                <a16:creationId xmlns:a16="http://schemas.microsoft.com/office/drawing/2014/main" id="{66ED9BD0-3ABE-4460-2E8E-BAB1999DEFE4}"/>
              </a:ext>
            </a:extLst>
          </p:cNvPr>
          <p:cNvSpPr>
            <a:spLocks noGrp="1"/>
          </p:cNvSpPr>
          <p:nvPr>
            <p:ph type="body" sz="quarter" idx="13"/>
          </p:nvPr>
        </p:nvSpPr>
        <p:spPr/>
        <p:txBody>
          <a:bodyPr/>
          <a:lstStyle/>
          <a:p>
            <a:endParaRPr lang="de-DE"/>
          </a:p>
        </p:txBody>
      </p:sp>
      <p:sp>
        <p:nvSpPr>
          <p:cNvPr id="9" name="Textplatzhalter 8">
            <a:extLst>
              <a:ext uri="{FF2B5EF4-FFF2-40B4-BE49-F238E27FC236}">
                <a16:creationId xmlns:a16="http://schemas.microsoft.com/office/drawing/2014/main" id="{609ACE0E-5E6D-9C41-215B-3AECD8132F33}"/>
              </a:ext>
            </a:extLst>
          </p:cNvPr>
          <p:cNvSpPr>
            <a:spLocks noGrp="1"/>
          </p:cNvSpPr>
          <p:nvPr>
            <p:ph type="body" sz="quarter" idx="14"/>
          </p:nvPr>
        </p:nvSpPr>
        <p:spPr/>
        <p:txBody>
          <a:bodyPr/>
          <a:lstStyle/>
          <a:p>
            <a:endParaRPr lang="de-DE"/>
          </a:p>
        </p:txBody>
      </p:sp>
      <p:pic>
        <p:nvPicPr>
          <p:cNvPr id="10" name="Inhaltsplatzhalter 9">
            <a:extLst>
              <a:ext uri="{FF2B5EF4-FFF2-40B4-BE49-F238E27FC236}">
                <a16:creationId xmlns:a16="http://schemas.microsoft.com/office/drawing/2014/main" id="{9C1E5AE6-3AD1-301B-5EEB-19AB88628E9B}"/>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816000" y="1331913"/>
            <a:ext cx="3378590" cy="4751387"/>
          </a:xfrm>
        </p:spPr>
      </p:pic>
      <p:pic>
        <p:nvPicPr>
          <p:cNvPr id="5" name="Grafik 4">
            <a:extLst>
              <a:ext uri="{FF2B5EF4-FFF2-40B4-BE49-F238E27FC236}">
                <a16:creationId xmlns:a16="http://schemas.microsoft.com/office/drawing/2014/main" id="{839362A8-6D64-7CCF-E5B9-36FDD5F977E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98851" y="1331913"/>
            <a:ext cx="3932254" cy="2284854"/>
          </a:xfrm>
          <a:prstGeom prst="rect">
            <a:avLst/>
          </a:prstGeom>
        </p:spPr>
      </p:pic>
      <p:pic>
        <p:nvPicPr>
          <p:cNvPr id="7" name="Grafik 6">
            <a:extLst>
              <a:ext uri="{FF2B5EF4-FFF2-40B4-BE49-F238E27FC236}">
                <a16:creationId xmlns:a16="http://schemas.microsoft.com/office/drawing/2014/main" id="{411A526D-0820-D04C-2B20-D41FC32D45F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541100" y="1331912"/>
            <a:ext cx="2834900" cy="2284855"/>
          </a:xfrm>
          <a:prstGeom prst="rect">
            <a:avLst/>
          </a:prstGeom>
        </p:spPr>
      </p:pic>
      <p:pic>
        <p:nvPicPr>
          <p:cNvPr id="12" name="Grafik 11">
            <a:extLst>
              <a:ext uri="{FF2B5EF4-FFF2-40B4-BE49-F238E27FC236}">
                <a16:creationId xmlns:a16="http://schemas.microsoft.com/office/drawing/2014/main" id="{86213102-3AA3-10CC-497E-34EF9063488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498851" y="3699164"/>
            <a:ext cx="3932254" cy="2366836"/>
          </a:xfrm>
          <a:prstGeom prst="rect">
            <a:avLst/>
          </a:prstGeom>
        </p:spPr>
      </p:pic>
      <p:pic>
        <p:nvPicPr>
          <p:cNvPr id="16" name="Grafik 15">
            <a:extLst>
              <a:ext uri="{FF2B5EF4-FFF2-40B4-BE49-F238E27FC236}">
                <a16:creationId xmlns:a16="http://schemas.microsoft.com/office/drawing/2014/main" id="{9D8613A4-3D4E-BF45-14B6-5F3D274FAA1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835"/>
          <a:stretch/>
        </p:blipFill>
        <p:spPr>
          <a:xfrm>
            <a:off x="8541100" y="3699164"/>
            <a:ext cx="2834900" cy="2368554"/>
          </a:xfrm>
          <a:prstGeom prst="rect">
            <a:avLst/>
          </a:prstGeom>
        </p:spPr>
      </p:pic>
    </p:spTree>
    <p:extLst>
      <p:ext uri="{BB962C8B-B14F-4D97-AF65-F5344CB8AC3E}">
        <p14:creationId xmlns:p14="http://schemas.microsoft.com/office/powerpoint/2010/main" val="82234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CCB2B-F6B5-4F26-87D7-E049E806BED7}"/>
              </a:ext>
            </a:extLst>
          </p:cNvPr>
          <p:cNvSpPr>
            <a:spLocks noGrp="1"/>
          </p:cNvSpPr>
          <p:nvPr>
            <p:ph type="title"/>
          </p:nvPr>
        </p:nvSpPr>
        <p:spPr/>
        <p:txBody>
          <a:bodyPr/>
          <a:lstStyle/>
          <a:p>
            <a:r>
              <a:rPr lang="de-DE" dirty="0"/>
              <a:t>STAR-C: Training Concept</a:t>
            </a:r>
            <a:endParaRPr lang="en-GB" dirty="0"/>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0"/>
          </p:nvPr>
        </p:nvSpPr>
        <p:spPr/>
        <p:txBody>
          <a:bodyPr/>
          <a:lstStyle/>
          <a:p>
            <a:fld id="{9ED11504-23E3-41ED-B818-1A3A6FD42A0D}" type="slidenum">
              <a:rPr lang="de-DE" smtClean="0"/>
              <a:pPr/>
              <a:t>12</a:t>
            </a:fld>
            <a:endParaRPr lang="de-DE" dirty="0"/>
          </a:p>
        </p:txBody>
      </p:sp>
      <p:sp>
        <p:nvSpPr>
          <p:cNvPr id="8" name="Textplatzhalter 7">
            <a:extLst>
              <a:ext uri="{FF2B5EF4-FFF2-40B4-BE49-F238E27FC236}">
                <a16:creationId xmlns:a16="http://schemas.microsoft.com/office/drawing/2014/main" id="{6991A33C-161A-6248-A273-D42505079D57}"/>
              </a:ext>
            </a:extLst>
          </p:cNvPr>
          <p:cNvSpPr>
            <a:spLocks noGrp="1"/>
          </p:cNvSpPr>
          <p:nvPr>
            <p:ph type="body" sz="quarter" idx="13"/>
          </p:nvPr>
        </p:nvSpPr>
        <p:spPr/>
        <p:txBody>
          <a:bodyPr/>
          <a:lstStyle/>
          <a:p>
            <a:endParaRPr lang="de-DE"/>
          </a:p>
        </p:txBody>
      </p:sp>
      <p:sp>
        <p:nvSpPr>
          <p:cNvPr id="9" name="Textplatzhalter 8">
            <a:extLst>
              <a:ext uri="{FF2B5EF4-FFF2-40B4-BE49-F238E27FC236}">
                <a16:creationId xmlns:a16="http://schemas.microsoft.com/office/drawing/2014/main" id="{BC8B27D8-AE6D-875E-8279-4B576E6365A0}"/>
              </a:ext>
            </a:extLst>
          </p:cNvPr>
          <p:cNvSpPr>
            <a:spLocks noGrp="1"/>
          </p:cNvSpPr>
          <p:nvPr>
            <p:ph type="body" sz="quarter" idx="14"/>
          </p:nvPr>
        </p:nvSpPr>
        <p:spPr/>
        <p:txBody>
          <a:bodyPr/>
          <a:lstStyle/>
          <a:p>
            <a:endParaRPr lang="de-DE"/>
          </a:p>
        </p:txBody>
      </p:sp>
      <p:sp>
        <p:nvSpPr>
          <p:cNvPr id="3" name="Textfeld 2">
            <a:extLst>
              <a:ext uri="{FF2B5EF4-FFF2-40B4-BE49-F238E27FC236}">
                <a16:creationId xmlns:a16="http://schemas.microsoft.com/office/drawing/2014/main" id="{C7AB8A08-0EFD-2087-BB08-A846261156C9}"/>
              </a:ext>
            </a:extLst>
          </p:cNvPr>
          <p:cNvSpPr txBox="1"/>
          <p:nvPr/>
        </p:nvSpPr>
        <p:spPr>
          <a:xfrm>
            <a:off x="814142" y="1984808"/>
            <a:ext cx="10571383" cy="4524315"/>
          </a:xfrm>
          <a:prstGeom prst="rect">
            <a:avLst/>
          </a:prstGeom>
          <a:noFill/>
        </p:spPr>
        <p:txBody>
          <a:bodyPr wrap="square" rtlCol="0">
            <a:spAutoFit/>
          </a:bodyPr>
          <a:lstStyle/>
          <a:p>
            <a:pPr marL="285750" indent="-285750" algn="just">
              <a:buClr>
                <a:srgbClr val="C00000"/>
              </a:buClr>
              <a:buFont typeface="Wingdings" panose="05000000000000000000" pitchFamily="2" charset="2"/>
              <a:buChar char="§"/>
            </a:pPr>
            <a:r>
              <a:rPr lang="de-DE" b="1" dirty="0" err="1"/>
              <a:t>Scope</a:t>
            </a:r>
            <a:r>
              <a:rPr lang="de-DE" dirty="0"/>
              <a:t>: modular </a:t>
            </a:r>
            <a:r>
              <a:rPr lang="de-DE" dirty="0" err="1"/>
              <a:t>trainings</a:t>
            </a:r>
            <a:r>
              <a:rPr lang="de-DE" dirty="0"/>
              <a:t> on </a:t>
            </a:r>
            <a:r>
              <a:rPr lang="de-DE" dirty="0" err="1"/>
              <a:t>technical</a:t>
            </a:r>
            <a:r>
              <a:rPr lang="de-DE" dirty="0"/>
              <a:t>, </a:t>
            </a:r>
            <a:r>
              <a:rPr lang="de-DE" dirty="0" err="1"/>
              <a:t>financial</a:t>
            </a:r>
            <a:r>
              <a:rPr lang="de-DE" dirty="0"/>
              <a:t>, legal </a:t>
            </a:r>
            <a:r>
              <a:rPr lang="de-DE" dirty="0" err="1"/>
              <a:t>aspects</a:t>
            </a:r>
            <a:r>
              <a:rPr lang="de-DE" dirty="0"/>
              <a:t> and </a:t>
            </a:r>
            <a:r>
              <a:rPr lang="de-DE" dirty="0" err="1"/>
              <a:t>best</a:t>
            </a:r>
            <a:r>
              <a:rPr lang="de-DE" dirty="0"/>
              <a:t> </a:t>
            </a:r>
            <a:r>
              <a:rPr lang="de-DE" dirty="0" err="1"/>
              <a:t>practices</a:t>
            </a:r>
            <a:r>
              <a:rPr lang="de-DE" dirty="0">
                <a:sym typeface="Wingdings" panose="05000000000000000000" pitchFamily="2" charset="2"/>
              </a:rPr>
              <a:t> </a:t>
            </a:r>
            <a:r>
              <a:rPr lang="de-DE" dirty="0" err="1">
                <a:sym typeface="Wingdings" panose="05000000000000000000" pitchFamily="2" charset="2"/>
              </a:rPr>
              <a:t>integrated</a:t>
            </a:r>
            <a:r>
              <a:rPr lang="de-DE" dirty="0">
                <a:sym typeface="Wingdings" panose="05000000000000000000" pitchFamily="2" charset="2"/>
              </a:rPr>
              <a:t> </a:t>
            </a:r>
            <a:r>
              <a:rPr lang="de-DE" dirty="0" err="1">
                <a:sym typeface="Wingdings" panose="05000000000000000000" pitchFamily="2" charset="2"/>
              </a:rPr>
              <a:t>solutions</a:t>
            </a:r>
            <a:r>
              <a:rPr lang="de-DE" dirty="0">
                <a:sym typeface="Wingdings" panose="05000000000000000000" pitchFamily="2" charset="2"/>
              </a:rPr>
              <a:t>, </a:t>
            </a:r>
            <a:r>
              <a:rPr lang="de-DE" dirty="0" err="1">
                <a:sym typeface="Wingdings" panose="05000000000000000000" pitchFamily="2" charset="2"/>
              </a:rPr>
              <a:t>quality</a:t>
            </a:r>
            <a:r>
              <a:rPr lang="de-DE" dirty="0">
                <a:sym typeface="Wingdings" panose="05000000000000000000" pitchFamily="2" charset="2"/>
              </a:rPr>
              <a:t> of </a:t>
            </a:r>
            <a:r>
              <a:rPr lang="de-DE" dirty="0" err="1">
                <a:sym typeface="Wingdings" panose="05000000000000000000" pitchFamily="2" charset="2"/>
              </a:rPr>
              <a:t>components</a:t>
            </a:r>
            <a:r>
              <a:rPr lang="de-DE" dirty="0">
                <a:sym typeface="Wingdings" panose="05000000000000000000" pitchFamily="2" charset="2"/>
              </a:rPr>
              <a:t> and solar PV </a:t>
            </a:r>
            <a:r>
              <a:rPr lang="de-DE" dirty="0" err="1">
                <a:sym typeface="Wingdings" panose="05000000000000000000" pitchFamily="2" charset="2"/>
              </a:rPr>
              <a:t>standards</a:t>
            </a:r>
            <a:endParaRPr lang="de-DE" dirty="0">
              <a:sym typeface="Wingdings" panose="05000000000000000000" pitchFamily="2" charset="2"/>
            </a:endParaRPr>
          </a:p>
          <a:p>
            <a:pPr algn="just">
              <a:buClr>
                <a:srgbClr val="C00000"/>
              </a:buClr>
            </a:pPr>
            <a:endParaRPr lang="de-DE" dirty="0">
              <a:sym typeface="Wingdings" panose="05000000000000000000" pitchFamily="2" charset="2"/>
            </a:endParaRPr>
          </a:p>
          <a:p>
            <a:pPr marL="285750" indent="-285750" algn="just">
              <a:buClr>
                <a:srgbClr val="C00000"/>
              </a:buClr>
              <a:buFont typeface="Wingdings" panose="05000000000000000000" pitchFamily="2" charset="2"/>
              <a:buChar char="§"/>
            </a:pPr>
            <a:r>
              <a:rPr lang="de-DE" b="1" dirty="0">
                <a:sym typeface="Wingdings" panose="05000000000000000000" pitchFamily="2" charset="2"/>
              </a:rPr>
              <a:t>Other relevant </a:t>
            </a:r>
            <a:r>
              <a:rPr lang="de-DE" b="1" dirty="0" err="1">
                <a:sym typeface="Wingdings" panose="05000000000000000000" pitchFamily="2" charset="2"/>
              </a:rPr>
              <a:t>topics</a:t>
            </a:r>
            <a:r>
              <a:rPr lang="de-DE" b="1" dirty="0">
                <a:sym typeface="Wingdings" panose="05000000000000000000" pitchFamily="2" charset="2"/>
              </a:rPr>
              <a:t> </a:t>
            </a:r>
          </a:p>
          <a:p>
            <a:pPr marL="742950" lvl="1" indent="-285750" algn="just">
              <a:buClr>
                <a:srgbClr val="C00000"/>
              </a:buClr>
              <a:buFont typeface="Arial" panose="020B0604020202020204" pitchFamily="34" charset="0"/>
              <a:buChar char="•"/>
            </a:pPr>
            <a:r>
              <a:rPr lang="de-DE" dirty="0"/>
              <a:t>Key: </a:t>
            </a:r>
            <a:r>
              <a:rPr lang="de-DE" dirty="0" err="1"/>
              <a:t>finance</a:t>
            </a:r>
            <a:r>
              <a:rPr lang="de-DE" dirty="0"/>
              <a:t>, </a:t>
            </a:r>
            <a:r>
              <a:rPr lang="de-DE" dirty="0" err="1"/>
              <a:t>green</a:t>
            </a:r>
            <a:r>
              <a:rPr lang="de-DE" dirty="0"/>
              <a:t> </a:t>
            </a:r>
            <a:r>
              <a:rPr lang="de-DE" dirty="0" err="1"/>
              <a:t>business</a:t>
            </a:r>
            <a:r>
              <a:rPr lang="de-DE" dirty="0"/>
              <a:t> and </a:t>
            </a:r>
            <a:r>
              <a:rPr lang="de-DE" dirty="0" err="1"/>
              <a:t>project</a:t>
            </a:r>
            <a:r>
              <a:rPr lang="de-DE" dirty="0"/>
              <a:t> </a:t>
            </a:r>
            <a:r>
              <a:rPr lang="de-DE" dirty="0" err="1"/>
              <a:t>development</a:t>
            </a:r>
            <a:endParaRPr lang="de-DE" dirty="0"/>
          </a:p>
          <a:p>
            <a:pPr marL="742950" lvl="1" indent="-285750" algn="just">
              <a:buClr>
                <a:srgbClr val="C00000"/>
              </a:buClr>
              <a:buFont typeface="Arial" panose="020B0604020202020204" pitchFamily="34" charset="0"/>
              <a:buChar char="•"/>
            </a:pPr>
            <a:r>
              <a:rPr lang="de-DE" dirty="0"/>
              <a:t>Non-</a:t>
            </a:r>
            <a:r>
              <a:rPr lang="de-DE" dirty="0" err="1"/>
              <a:t>technical</a:t>
            </a:r>
            <a:r>
              <a:rPr lang="de-DE" dirty="0"/>
              <a:t> </a:t>
            </a:r>
            <a:r>
              <a:rPr lang="de-DE" dirty="0" err="1"/>
              <a:t>skills</a:t>
            </a:r>
            <a:r>
              <a:rPr lang="de-DE" dirty="0"/>
              <a:t>: </a:t>
            </a:r>
            <a:r>
              <a:rPr lang="de-DE" dirty="0" err="1"/>
              <a:t>sales</a:t>
            </a:r>
            <a:r>
              <a:rPr lang="de-DE" dirty="0"/>
              <a:t>, interpersonal and </a:t>
            </a:r>
            <a:r>
              <a:rPr lang="de-DE" dirty="0" err="1"/>
              <a:t>project</a:t>
            </a:r>
            <a:r>
              <a:rPr lang="de-DE" dirty="0"/>
              <a:t> </a:t>
            </a:r>
            <a:r>
              <a:rPr lang="de-DE" dirty="0" err="1"/>
              <a:t>management</a:t>
            </a:r>
            <a:endParaRPr lang="de-DE" dirty="0"/>
          </a:p>
          <a:p>
            <a:pPr marL="742950" lvl="1" indent="-285750" algn="just">
              <a:buClr>
                <a:srgbClr val="C00000"/>
              </a:buClr>
              <a:buFont typeface="Arial" panose="020B0604020202020204" pitchFamily="34" charset="0"/>
              <a:buChar char="•"/>
            </a:pPr>
            <a:r>
              <a:rPr lang="de-DE" dirty="0"/>
              <a:t>Storage and </a:t>
            </a:r>
            <a:r>
              <a:rPr lang="de-DE" dirty="0" err="1"/>
              <a:t>connection</a:t>
            </a:r>
            <a:r>
              <a:rPr lang="de-DE" dirty="0"/>
              <a:t> </a:t>
            </a:r>
            <a:r>
              <a:rPr lang="de-DE" dirty="0" err="1"/>
              <a:t>to</a:t>
            </a:r>
            <a:r>
              <a:rPr lang="de-DE" dirty="0"/>
              <a:t> </a:t>
            </a:r>
            <a:r>
              <a:rPr lang="de-DE" dirty="0" err="1"/>
              <a:t>distribution</a:t>
            </a:r>
            <a:r>
              <a:rPr lang="de-DE" dirty="0"/>
              <a:t> </a:t>
            </a:r>
            <a:r>
              <a:rPr lang="de-DE" dirty="0" err="1"/>
              <a:t>grid</a:t>
            </a:r>
            <a:endParaRPr lang="de-DE" dirty="0"/>
          </a:p>
          <a:p>
            <a:pPr marL="742950" lvl="1" indent="-285750" algn="just">
              <a:buClr>
                <a:srgbClr val="C00000"/>
              </a:buClr>
              <a:buFont typeface="Arial" panose="020B0604020202020204" pitchFamily="34" charset="0"/>
              <a:buChar char="•"/>
            </a:pPr>
            <a:r>
              <a:rPr lang="de-DE" dirty="0"/>
              <a:t>E-</a:t>
            </a:r>
            <a:r>
              <a:rPr lang="de-DE" dirty="0" err="1"/>
              <a:t>waste</a:t>
            </a:r>
            <a:r>
              <a:rPr lang="de-DE" dirty="0"/>
              <a:t> </a:t>
            </a:r>
            <a:r>
              <a:rPr lang="de-DE" dirty="0" err="1"/>
              <a:t>management</a:t>
            </a:r>
            <a:r>
              <a:rPr lang="de-DE" dirty="0"/>
              <a:t>, </a:t>
            </a:r>
            <a:r>
              <a:rPr lang="de-DE" dirty="0" err="1"/>
              <a:t>recycling</a:t>
            </a:r>
            <a:r>
              <a:rPr lang="de-DE" dirty="0"/>
              <a:t> and </a:t>
            </a:r>
            <a:r>
              <a:rPr lang="de-DE" dirty="0" err="1"/>
              <a:t>resource</a:t>
            </a:r>
            <a:r>
              <a:rPr lang="de-DE" dirty="0"/>
              <a:t> </a:t>
            </a:r>
            <a:r>
              <a:rPr lang="de-DE" dirty="0" err="1"/>
              <a:t>recovery</a:t>
            </a:r>
            <a:endParaRPr lang="de-DE" dirty="0"/>
          </a:p>
          <a:p>
            <a:pPr marL="285750" indent="-285750" algn="just">
              <a:buClr>
                <a:srgbClr val="C00000"/>
              </a:buClr>
              <a:buFont typeface="Wingdings" panose="05000000000000000000" pitchFamily="2" charset="2"/>
              <a:buChar char="§"/>
            </a:pPr>
            <a:endParaRPr lang="de-DE" dirty="0"/>
          </a:p>
          <a:p>
            <a:pPr marL="285750" indent="-285750" algn="just">
              <a:buClr>
                <a:srgbClr val="C00000"/>
              </a:buClr>
              <a:buFont typeface="Wingdings" panose="05000000000000000000" pitchFamily="2" charset="2"/>
              <a:buChar char="§"/>
            </a:pPr>
            <a:r>
              <a:rPr lang="de-DE" b="1" dirty="0"/>
              <a:t>Target </a:t>
            </a:r>
            <a:r>
              <a:rPr lang="de-DE" b="1" dirty="0" err="1"/>
              <a:t>groups</a:t>
            </a:r>
            <a:r>
              <a:rPr lang="de-DE" dirty="0"/>
              <a:t>: </a:t>
            </a:r>
            <a:r>
              <a:rPr lang="de-DE" dirty="0" err="1"/>
              <a:t>project</a:t>
            </a:r>
            <a:r>
              <a:rPr lang="de-DE" dirty="0"/>
              <a:t> </a:t>
            </a:r>
            <a:r>
              <a:rPr lang="de-DE" dirty="0" err="1"/>
              <a:t>developers</a:t>
            </a:r>
            <a:r>
              <a:rPr lang="de-DE" dirty="0"/>
              <a:t>, </a:t>
            </a:r>
            <a:r>
              <a:rPr lang="de-DE" dirty="0" err="1"/>
              <a:t>technicians</a:t>
            </a:r>
            <a:r>
              <a:rPr lang="de-DE" dirty="0"/>
              <a:t>, </a:t>
            </a:r>
            <a:r>
              <a:rPr lang="de-DE" dirty="0" err="1"/>
              <a:t>engineers</a:t>
            </a:r>
            <a:r>
              <a:rPr lang="de-DE" dirty="0"/>
              <a:t>, </a:t>
            </a:r>
            <a:r>
              <a:rPr lang="de-DE" dirty="0" err="1"/>
              <a:t>economists</a:t>
            </a:r>
            <a:r>
              <a:rPr lang="de-DE" dirty="0"/>
              <a:t>, </a:t>
            </a:r>
            <a:r>
              <a:rPr lang="de-DE" dirty="0" err="1"/>
              <a:t>lawyers</a:t>
            </a:r>
            <a:r>
              <a:rPr lang="de-DE" dirty="0"/>
              <a:t>, </a:t>
            </a:r>
            <a:r>
              <a:rPr lang="de-DE" dirty="0" err="1"/>
              <a:t>trainers</a:t>
            </a:r>
            <a:r>
              <a:rPr lang="de-DE" dirty="0"/>
              <a:t> &amp; </a:t>
            </a:r>
            <a:r>
              <a:rPr lang="de-DE" dirty="0" err="1"/>
              <a:t>testers</a:t>
            </a:r>
            <a:r>
              <a:rPr lang="de-DE" dirty="0"/>
              <a:t>, informal </a:t>
            </a:r>
            <a:r>
              <a:rPr lang="de-DE" dirty="0" err="1"/>
              <a:t>trained</a:t>
            </a:r>
            <a:r>
              <a:rPr lang="de-DE" dirty="0"/>
              <a:t> </a:t>
            </a:r>
            <a:r>
              <a:rPr lang="de-DE" dirty="0" err="1"/>
              <a:t>installers</a:t>
            </a:r>
            <a:r>
              <a:rPr lang="de-DE" dirty="0"/>
              <a:t>, </a:t>
            </a:r>
            <a:r>
              <a:rPr lang="de-DE" dirty="0" err="1"/>
              <a:t>policy</a:t>
            </a:r>
            <a:r>
              <a:rPr lang="de-DE" dirty="0"/>
              <a:t> </a:t>
            </a:r>
            <a:r>
              <a:rPr lang="de-DE" dirty="0" err="1"/>
              <a:t>makers</a:t>
            </a:r>
            <a:r>
              <a:rPr lang="de-DE" dirty="0"/>
              <a:t>, </a:t>
            </a:r>
            <a:r>
              <a:rPr lang="de-DE" dirty="0" err="1"/>
              <a:t>academics</a:t>
            </a:r>
            <a:r>
              <a:rPr lang="de-DE" dirty="0"/>
              <a:t> and end-users</a:t>
            </a:r>
          </a:p>
          <a:p>
            <a:pPr marL="285750" indent="-285750" algn="just">
              <a:buClr>
                <a:srgbClr val="C00000"/>
              </a:buClr>
              <a:buFont typeface="Wingdings" panose="05000000000000000000" pitchFamily="2" charset="2"/>
              <a:buChar char="§"/>
            </a:pPr>
            <a:endParaRPr lang="de-DE" dirty="0"/>
          </a:p>
          <a:p>
            <a:pPr marL="285750" indent="-285750" algn="just">
              <a:buClr>
                <a:srgbClr val="C00000"/>
              </a:buClr>
              <a:buFont typeface="Wingdings" panose="05000000000000000000" pitchFamily="2" charset="2"/>
              <a:buChar char="§"/>
            </a:pPr>
            <a:r>
              <a:rPr lang="de-DE" b="1" dirty="0"/>
              <a:t>Modes </a:t>
            </a:r>
            <a:r>
              <a:rPr lang="de-DE" b="1" dirty="0" err="1"/>
              <a:t>of</a:t>
            </a:r>
            <a:r>
              <a:rPr lang="de-DE" b="1" dirty="0"/>
              <a:t> </a:t>
            </a:r>
            <a:r>
              <a:rPr lang="de-DE" b="1" dirty="0" err="1"/>
              <a:t>training</a:t>
            </a:r>
            <a:r>
              <a:rPr lang="de-DE" dirty="0"/>
              <a:t>: modular, </a:t>
            </a:r>
            <a:r>
              <a:rPr lang="de-DE" dirty="0" err="1"/>
              <a:t>focused</a:t>
            </a:r>
            <a:r>
              <a:rPr lang="de-DE" dirty="0"/>
              <a:t> </a:t>
            </a:r>
            <a:r>
              <a:rPr lang="de-DE" dirty="0" err="1"/>
              <a:t>os</a:t>
            </a:r>
            <a:r>
              <a:rPr lang="de-DE" dirty="0"/>
              <a:t> </a:t>
            </a:r>
            <a:r>
              <a:rPr lang="de-DE" dirty="0" err="1"/>
              <a:t>refreshment</a:t>
            </a:r>
            <a:r>
              <a:rPr lang="de-DE" dirty="0"/>
              <a:t>/</a:t>
            </a:r>
            <a:r>
              <a:rPr lang="de-DE" dirty="0" err="1"/>
              <a:t>upskilling</a:t>
            </a:r>
            <a:r>
              <a:rPr lang="de-DE" dirty="0"/>
              <a:t>, also online/virtual </a:t>
            </a:r>
            <a:r>
              <a:rPr lang="de-DE" dirty="0" err="1"/>
              <a:t>trainings</a:t>
            </a:r>
            <a:r>
              <a:rPr lang="de-DE" dirty="0"/>
              <a:t> </a:t>
            </a:r>
          </a:p>
          <a:p>
            <a:pPr algn="just">
              <a:buClr>
                <a:srgbClr val="C00000"/>
              </a:buClr>
            </a:pPr>
            <a:endParaRPr lang="de-DE" dirty="0"/>
          </a:p>
          <a:p>
            <a:pPr marL="285750" indent="-285750" algn="just">
              <a:buClr>
                <a:srgbClr val="C00000"/>
              </a:buClr>
              <a:buFont typeface="Wingdings" panose="05000000000000000000" pitchFamily="2" charset="2"/>
              <a:buChar char="§"/>
            </a:pPr>
            <a:r>
              <a:rPr lang="de-DE" b="1" dirty="0"/>
              <a:t>Key:</a:t>
            </a:r>
            <a:r>
              <a:rPr lang="de-DE" sz="1800" dirty="0"/>
              <a:t> </a:t>
            </a:r>
            <a:r>
              <a:rPr lang="de-DE" sz="1800" dirty="0" err="1"/>
              <a:t>accessible</a:t>
            </a:r>
            <a:r>
              <a:rPr lang="de-DE" sz="1800" dirty="0"/>
              <a:t> </a:t>
            </a:r>
            <a:r>
              <a:rPr lang="de-DE" sz="1800" dirty="0" err="1"/>
              <a:t>to</a:t>
            </a:r>
            <a:r>
              <a:rPr lang="de-DE" sz="1800" dirty="0"/>
              <a:t> remote </a:t>
            </a:r>
            <a:r>
              <a:rPr lang="de-DE" sz="1800" dirty="0" err="1"/>
              <a:t>areas</a:t>
            </a:r>
            <a:r>
              <a:rPr lang="de-DE" sz="1800" dirty="0"/>
              <a:t>, </a:t>
            </a:r>
            <a:r>
              <a:rPr lang="de-DE" sz="1800" dirty="0" err="1"/>
              <a:t>women</a:t>
            </a:r>
            <a:r>
              <a:rPr lang="de-DE" sz="1800" dirty="0"/>
              <a:t> and </a:t>
            </a:r>
            <a:r>
              <a:rPr lang="de-DE" sz="1800" dirty="0" err="1"/>
              <a:t>youth</a:t>
            </a:r>
            <a:r>
              <a:rPr lang="de-DE" sz="1800" dirty="0"/>
              <a:t> </a:t>
            </a:r>
          </a:p>
          <a:p>
            <a:pPr marL="285750" indent="-285750" algn="just">
              <a:buClr>
                <a:srgbClr val="C00000"/>
              </a:buClr>
              <a:buFont typeface="Wingdings" panose="05000000000000000000" pitchFamily="2" charset="2"/>
              <a:buChar char="§"/>
            </a:pPr>
            <a:endParaRPr lang="de-DE" dirty="0"/>
          </a:p>
        </p:txBody>
      </p:sp>
      <p:sp>
        <p:nvSpPr>
          <p:cNvPr id="7" name="Textfeld 6">
            <a:extLst>
              <a:ext uri="{FF2B5EF4-FFF2-40B4-BE49-F238E27FC236}">
                <a16:creationId xmlns:a16="http://schemas.microsoft.com/office/drawing/2014/main" id="{8769E222-AB81-B89B-E2D7-FD6C264BB4B7}"/>
              </a:ext>
            </a:extLst>
          </p:cNvPr>
          <p:cNvSpPr txBox="1"/>
          <p:nvPr/>
        </p:nvSpPr>
        <p:spPr>
          <a:xfrm>
            <a:off x="902958" y="1182474"/>
            <a:ext cx="9831717" cy="663580"/>
          </a:xfrm>
          <a:prstGeom prst="rect">
            <a:avLst/>
          </a:prstGeom>
          <a:noFill/>
        </p:spPr>
        <p:txBody>
          <a:bodyPr wrap="square" rtlCol="0">
            <a:spAutoFit/>
          </a:bodyPr>
          <a:lstStyle/>
          <a:p>
            <a:pPr lvl="0" algn="just">
              <a:lnSpc>
                <a:spcPct val="107000"/>
              </a:lnSpc>
              <a:spcBef>
                <a:spcPts val="1200"/>
              </a:spcBef>
              <a:spcAft>
                <a:spcPts val="800"/>
              </a:spcAft>
            </a:pPr>
            <a:r>
              <a:rPr lang="en-GB" b="1" dirty="0"/>
              <a:t>Main goal</a:t>
            </a:r>
            <a:r>
              <a:rPr lang="en-GB" dirty="0"/>
              <a:t>: skill sufficient qualified staff along the </a:t>
            </a:r>
            <a:r>
              <a:rPr lang="en-GB" b="1" dirty="0"/>
              <a:t>solar value chain </a:t>
            </a:r>
            <a:r>
              <a:rPr lang="en-GB" dirty="0"/>
              <a:t>in line with expected PV market development </a:t>
            </a:r>
            <a:endParaRPr lang="de-DE" dirty="0"/>
          </a:p>
        </p:txBody>
      </p:sp>
    </p:spTree>
    <p:extLst>
      <p:ext uri="{BB962C8B-B14F-4D97-AF65-F5344CB8AC3E}">
        <p14:creationId xmlns:p14="http://schemas.microsoft.com/office/powerpoint/2010/main" val="284698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6845-67BE-E35B-B969-7E1B6DA2D2B7}"/>
              </a:ext>
            </a:extLst>
          </p:cNvPr>
          <p:cNvSpPr>
            <a:spLocks noGrp="1"/>
          </p:cNvSpPr>
          <p:nvPr>
            <p:ph type="title"/>
          </p:nvPr>
        </p:nvSpPr>
        <p:spPr/>
        <p:txBody>
          <a:bodyPr/>
          <a:lstStyle/>
          <a:p>
            <a:r>
              <a:rPr lang="en-IN" dirty="0"/>
              <a:t>Training List (Examples)</a:t>
            </a:r>
          </a:p>
        </p:txBody>
      </p:sp>
      <p:sp>
        <p:nvSpPr>
          <p:cNvPr id="3" name="Slide Number Placeholder 2">
            <a:extLst>
              <a:ext uri="{FF2B5EF4-FFF2-40B4-BE49-F238E27FC236}">
                <a16:creationId xmlns:a16="http://schemas.microsoft.com/office/drawing/2014/main" id="{D5FE3F24-10B3-0D82-2997-456F3DFBEEA9}"/>
              </a:ext>
            </a:extLst>
          </p:cNvPr>
          <p:cNvSpPr>
            <a:spLocks noGrp="1"/>
          </p:cNvSpPr>
          <p:nvPr>
            <p:ph type="sldNum" sz="quarter" idx="10"/>
          </p:nvPr>
        </p:nvSpPr>
        <p:spPr/>
        <p:txBody>
          <a:bodyPr/>
          <a:lstStyle/>
          <a:p>
            <a:fld id="{9ED11504-23E3-41ED-B818-1A3A6FD42A0D}" type="slidenum">
              <a:rPr lang="de-DE" smtClean="0"/>
              <a:pPr/>
              <a:t>13</a:t>
            </a:fld>
            <a:endParaRPr lang="de-DE"/>
          </a:p>
        </p:txBody>
      </p:sp>
      <p:sp>
        <p:nvSpPr>
          <p:cNvPr id="5" name="Text Placeholder 4">
            <a:extLst>
              <a:ext uri="{FF2B5EF4-FFF2-40B4-BE49-F238E27FC236}">
                <a16:creationId xmlns:a16="http://schemas.microsoft.com/office/drawing/2014/main" id="{44037381-8422-3216-A79E-9628C691CE76}"/>
              </a:ext>
            </a:extLst>
          </p:cNvPr>
          <p:cNvSpPr>
            <a:spLocks noGrp="1"/>
          </p:cNvSpPr>
          <p:nvPr>
            <p:ph type="body" sz="quarter" idx="14"/>
          </p:nvPr>
        </p:nvSpPr>
        <p:spPr/>
        <p:txBody>
          <a:bodyPr/>
          <a:lstStyle/>
          <a:p>
            <a:endParaRPr lang="en-IN"/>
          </a:p>
        </p:txBody>
      </p:sp>
      <p:graphicFrame>
        <p:nvGraphicFramePr>
          <p:cNvPr id="7" name="Tabelle 6">
            <a:extLst>
              <a:ext uri="{FF2B5EF4-FFF2-40B4-BE49-F238E27FC236}">
                <a16:creationId xmlns:a16="http://schemas.microsoft.com/office/drawing/2014/main" id="{97F3C931-89CB-C577-CF8A-F21EFD117225}"/>
              </a:ext>
            </a:extLst>
          </p:cNvPr>
          <p:cNvGraphicFramePr>
            <a:graphicFrameLocks noGrp="1"/>
          </p:cNvGraphicFramePr>
          <p:nvPr>
            <p:extLst>
              <p:ext uri="{D42A27DB-BD31-4B8C-83A1-F6EECF244321}">
                <p14:modId xmlns:p14="http://schemas.microsoft.com/office/powerpoint/2010/main" val="1042562083"/>
              </p:ext>
            </p:extLst>
          </p:nvPr>
        </p:nvGraphicFramePr>
        <p:xfrm>
          <a:off x="816000" y="1262605"/>
          <a:ext cx="10587235" cy="4704490"/>
        </p:xfrm>
        <a:graphic>
          <a:graphicData uri="http://schemas.openxmlformats.org/drawingml/2006/table">
            <a:tbl>
              <a:tblPr firstRow="1" bandRow="1">
                <a:tableStyleId>{912C8C85-51F0-491E-9774-3900AFEF0FD7}</a:tableStyleId>
              </a:tblPr>
              <a:tblGrid>
                <a:gridCol w="6236732">
                  <a:extLst>
                    <a:ext uri="{9D8B030D-6E8A-4147-A177-3AD203B41FA5}">
                      <a16:colId xmlns:a16="http://schemas.microsoft.com/office/drawing/2014/main" val="1988924252"/>
                    </a:ext>
                  </a:extLst>
                </a:gridCol>
                <a:gridCol w="2748995">
                  <a:extLst>
                    <a:ext uri="{9D8B030D-6E8A-4147-A177-3AD203B41FA5}">
                      <a16:colId xmlns:a16="http://schemas.microsoft.com/office/drawing/2014/main" val="4014319814"/>
                    </a:ext>
                  </a:extLst>
                </a:gridCol>
                <a:gridCol w="1601508">
                  <a:extLst>
                    <a:ext uri="{9D8B030D-6E8A-4147-A177-3AD203B41FA5}">
                      <a16:colId xmlns:a16="http://schemas.microsoft.com/office/drawing/2014/main" val="3073865423"/>
                    </a:ext>
                  </a:extLst>
                </a:gridCol>
              </a:tblGrid>
              <a:tr h="305857">
                <a:tc>
                  <a:txBody>
                    <a:bodyPr/>
                    <a:lstStyle/>
                    <a:p>
                      <a:r>
                        <a:rPr lang="en-GB" sz="1400" dirty="0">
                          <a:effectLst/>
                          <a:latin typeface="+mn-lt"/>
                        </a:rPr>
                        <a:t>Course Name</a:t>
                      </a:r>
                      <a:endParaRPr lang="de-DE" sz="1400" dirty="0">
                        <a:effectLst/>
                        <a:latin typeface="+mn-lt"/>
                        <a:ea typeface="Times New Roman" panose="02020603050405020304" pitchFamily="18" charset="0"/>
                      </a:endParaRPr>
                    </a:p>
                  </a:txBody>
                  <a:tcPr marL="64016" marR="64016" marT="0" marB="0">
                    <a:lnB w="12700" cap="flat" cmpd="sng" algn="ctr">
                      <a:noFill/>
                      <a:prstDash val="solid"/>
                      <a:round/>
                      <a:headEnd type="none" w="med" len="med"/>
                      <a:tailEnd type="none" w="med" len="med"/>
                    </a:lnB>
                    <a:solidFill>
                      <a:schemeClr val="tx2"/>
                    </a:solidFill>
                  </a:tcPr>
                </a:tc>
                <a:tc>
                  <a:txBody>
                    <a:bodyPr/>
                    <a:lstStyle/>
                    <a:p>
                      <a:r>
                        <a:rPr lang="en-GB" sz="1400" dirty="0">
                          <a:effectLst/>
                          <a:latin typeface="+mn-lt"/>
                        </a:rPr>
                        <a:t>Target Group</a:t>
                      </a:r>
                      <a:endParaRPr lang="de-DE" sz="1400" dirty="0">
                        <a:effectLst/>
                        <a:latin typeface="+mn-lt"/>
                        <a:ea typeface="Times New Roman" panose="02020603050405020304" pitchFamily="18" charset="0"/>
                      </a:endParaRPr>
                    </a:p>
                  </a:txBody>
                  <a:tcPr marL="64016" marR="64016" marT="0" marB="0">
                    <a:lnB w="12700" cap="flat" cmpd="sng" algn="ctr">
                      <a:noFill/>
                      <a:prstDash val="solid"/>
                      <a:round/>
                      <a:headEnd type="none" w="med" len="med"/>
                      <a:tailEnd type="none" w="med" len="med"/>
                    </a:lnB>
                    <a:solidFill>
                      <a:schemeClr val="tx2"/>
                    </a:solidFill>
                  </a:tcPr>
                </a:tc>
                <a:tc>
                  <a:txBody>
                    <a:bodyPr/>
                    <a:lstStyle/>
                    <a:p>
                      <a:pPr algn="ctr"/>
                      <a:r>
                        <a:rPr lang="en-GB" sz="1400" dirty="0">
                          <a:effectLst/>
                          <a:latin typeface="+mn-lt"/>
                        </a:rPr>
                        <a:t>Duration (Days)</a:t>
                      </a:r>
                      <a:endParaRPr lang="de-DE" sz="1400" dirty="0">
                        <a:effectLst/>
                        <a:latin typeface="+mn-lt"/>
                        <a:ea typeface="Times New Roman" panose="02020603050405020304" pitchFamily="18" charset="0"/>
                      </a:endParaRPr>
                    </a:p>
                  </a:txBody>
                  <a:tcPr marL="64016" marR="64016" marT="0" marB="0">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1118263809"/>
                  </a:ext>
                </a:extLst>
              </a:tr>
              <a:tr h="305857">
                <a:tc>
                  <a:txBody>
                    <a:bodyPr/>
                    <a:lstStyle/>
                    <a:p>
                      <a:r>
                        <a:rPr lang="en-GB" sz="1800" dirty="0">
                          <a:effectLst/>
                          <a:latin typeface="+mn-lt"/>
                        </a:rPr>
                        <a:t>Photovoltaic Technicians’ Training</a:t>
                      </a:r>
                      <a:endParaRPr lang="de-DE" sz="1800" dirty="0">
                        <a:effectLst/>
                        <a:latin typeface="+mn-lt"/>
                        <a:ea typeface="Times New Roman" panose="02020603050405020304" pitchFamily="18" charset="0"/>
                      </a:endParaRPr>
                    </a:p>
                  </a:txBody>
                  <a:tcPr marL="64016" marR="64016"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effectLst/>
                          <a:latin typeface="+mn-lt"/>
                        </a:rPr>
                        <a:t>Technicians</a:t>
                      </a:r>
                      <a:endParaRPr lang="de-DE" sz="1800" dirty="0">
                        <a:effectLst/>
                        <a:latin typeface="+mn-lt"/>
                        <a:ea typeface="Times New Roman" panose="02020603050405020304" pitchFamily="18" charset="0"/>
                      </a:endParaRPr>
                    </a:p>
                  </a:txBody>
                  <a:tcPr marL="64016" marR="64016" marT="0"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a:effectLst/>
                          <a:latin typeface="+mn-lt"/>
                        </a:rPr>
                        <a:t>20</a:t>
                      </a:r>
                      <a:endParaRPr lang="de-DE" sz="1800">
                        <a:effectLst/>
                        <a:latin typeface="+mn-lt"/>
                        <a:ea typeface="Times New Roman" panose="02020603050405020304" pitchFamily="18" charset="0"/>
                      </a:endParaRPr>
                    </a:p>
                  </a:txBody>
                  <a:tcPr marL="64016" marR="64016"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924220"/>
                  </a:ext>
                </a:extLst>
              </a:tr>
              <a:tr h="305857">
                <a:tc>
                  <a:txBody>
                    <a:bodyPr/>
                    <a:lstStyle/>
                    <a:p>
                      <a:r>
                        <a:rPr lang="en-GB" sz="1800" dirty="0">
                          <a:effectLst/>
                          <a:latin typeface="+mn-lt"/>
                        </a:rPr>
                        <a:t>Photovoltaic business development for Engineers’ Training</a:t>
                      </a:r>
                      <a:endParaRPr lang="de-DE" sz="1800" dirty="0">
                        <a:effectLst/>
                        <a:latin typeface="+mn-lt"/>
                        <a:ea typeface="Times New Roman" panose="02020603050405020304" pitchFamily="18" charset="0"/>
                      </a:endParaRPr>
                    </a:p>
                  </a:txBody>
                  <a:tcPr marL="64016" marR="64016" marT="0" marB="0" anchor="ct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a:effectLst/>
                          <a:latin typeface="+mn-lt"/>
                        </a:rPr>
                        <a:t>Engineers</a:t>
                      </a:r>
                      <a:endParaRPr lang="de-DE" sz="1800">
                        <a:effectLst/>
                        <a:latin typeface="+mn-lt"/>
                        <a:ea typeface="Times New Roman" panose="02020603050405020304" pitchFamily="18" charset="0"/>
                      </a:endParaRPr>
                    </a:p>
                  </a:txBody>
                  <a:tcPr marL="64016" marR="64016"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effectLst/>
                          <a:latin typeface="+mn-lt"/>
                        </a:rPr>
                        <a:t>5</a:t>
                      </a:r>
                      <a:endParaRPr lang="de-DE" sz="1800" dirty="0">
                        <a:effectLst/>
                        <a:latin typeface="+mn-lt"/>
                        <a:ea typeface="Times New Roman" panose="02020603050405020304" pitchFamily="18" charset="0"/>
                      </a:endParaRPr>
                    </a:p>
                  </a:txBody>
                  <a:tcPr marL="64016" marR="64016" marT="0" marB="0"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2951829"/>
                  </a:ext>
                </a:extLst>
              </a:tr>
              <a:tr h="305857">
                <a:tc>
                  <a:txBody>
                    <a:bodyPr/>
                    <a:lstStyle/>
                    <a:p>
                      <a:r>
                        <a:rPr lang="en-GB" sz="1800" dirty="0">
                          <a:effectLst/>
                          <a:latin typeface="+mn-lt"/>
                        </a:rPr>
                        <a:t>Train-the-Trainer - Seminar on Photovoltaic Energy</a:t>
                      </a:r>
                      <a:endParaRPr lang="de-DE" sz="1800" dirty="0">
                        <a:effectLst/>
                        <a:latin typeface="+mn-lt"/>
                        <a:ea typeface="Times New Roman" panose="02020603050405020304" pitchFamily="18" charset="0"/>
                      </a:endParaRPr>
                    </a:p>
                  </a:txBody>
                  <a:tcPr marL="64016" marR="64016" marT="0" marB="0" anchor="ct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a:effectLst/>
                          <a:latin typeface="+mn-lt"/>
                        </a:rPr>
                        <a:t>Professors, Trainers</a:t>
                      </a:r>
                      <a:endParaRPr lang="de-DE" sz="1800">
                        <a:effectLst/>
                        <a:latin typeface="+mn-lt"/>
                        <a:ea typeface="Times New Roman" panose="02020603050405020304" pitchFamily="18" charset="0"/>
                      </a:endParaRPr>
                    </a:p>
                  </a:txBody>
                  <a:tcPr marL="64016" marR="64016"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a:effectLst/>
                          <a:latin typeface="+mn-lt"/>
                        </a:rPr>
                        <a:t>10</a:t>
                      </a:r>
                      <a:endParaRPr lang="de-DE" sz="1800">
                        <a:effectLst/>
                        <a:latin typeface="+mn-lt"/>
                        <a:ea typeface="Times New Roman" panose="02020603050405020304" pitchFamily="18" charset="0"/>
                      </a:endParaRPr>
                    </a:p>
                  </a:txBody>
                  <a:tcPr marL="64016" marR="64016" marT="0" marB="0"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353436"/>
                  </a:ext>
                </a:extLst>
              </a:tr>
              <a:tr h="305857">
                <a:tc>
                  <a:txBody>
                    <a:bodyPr/>
                    <a:lstStyle/>
                    <a:p>
                      <a:r>
                        <a:rPr lang="en-GB" sz="1800" dirty="0">
                          <a:effectLst/>
                          <a:latin typeface="+mn-lt"/>
                        </a:rPr>
                        <a:t>Policy framework and energy planning</a:t>
                      </a:r>
                      <a:endParaRPr lang="de-DE" sz="1800" dirty="0">
                        <a:effectLst/>
                        <a:latin typeface="+mn-lt"/>
                        <a:ea typeface="Times New Roman" panose="02020603050405020304" pitchFamily="18" charset="0"/>
                      </a:endParaRPr>
                    </a:p>
                  </a:txBody>
                  <a:tcPr marL="64016" marR="64016" marT="0" marB="0" anchor="ct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effectLst/>
                          <a:latin typeface="+mn-lt"/>
                        </a:rPr>
                        <a:t>Government</a:t>
                      </a:r>
                      <a:endParaRPr lang="de-DE" sz="1800" dirty="0">
                        <a:effectLst/>
                        <a:latin typeface="+mn-lt"/>
                        <a:ea typeface="Times New Roman" panose="02020603050405020304" pitchFamily="18" charset="0"/>
                      </a:endParaRPr>
                    </a:p>
                  </a:txBody>
                  <a:tcPr marL="64016" marR="64016"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a:effectLst/>
                          <a:latin typeface="+mn-lt"/>
                        </a:rPr>
                        <a:t>5</a:t>
                      </a:r>
                      <a:endParaRPr lang="de-DE" sz="1800">
                        <a:effectLst/>
                        <a:latin typeface="+mn-lt"/>
                        <a:ea typeface="Times New Roman" panose="02020603050405020304" pitchFamily="18" charset="0"/>
                      </a:endParaRPr>
                    </a:p>
                  </a:txBody>
                  <a:tcPr marL="64016" marR="64016" marT="0" marB="0"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8713775"/>
                  </a:ext>
                </a:extLst>
              </a:tr>
              <a:tr h="305857">
                <a:tc>
                  <a:txBody>
                    <a:bodyPr/>
                    <a:lstStyle/>
                    <a:p>
                      <a:r>
                        <a:rPr lang="en-GB" sz="1800" dirty="0">
                          <a:effectLst/>
                          <a:latin typeface="+mn-lt"/>
                        </a:rPr>
                        <a:t>Grid-connected photovoltaic (PV) systems: from project development to O&amp;M</a:t>
                      </a:r>
                      <a:endParaRPr lang="de-DE" sz="1800" dirty="0">
                        <a:effectLst/>
                        <a:latin typeface="+mn-lt"/>
                        <a:ea typeface="Times New Roman" panose="02020603050405020304" pitchFamily="18" charset="0"/>
                      </a:endParaRPr>
                    </a:p>
                  </a:txBody>
                  <a:tcPr marL="64016" marR="64016" marT="0" marB="0" anchor="ct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effectLst/>
                          <a:latin typeface="+mn-lt"/>
                        </a:rPr>
                        <a:t>Project Developers, Government</a:t>
                      </a:r>
                      <a:endParaRPr lang="de-DE" sz="1800" dirty="0">
                        <a:effectLst/>
                        <a:latin typeface="+mn-lt"/>
                        <a:ea typeface="Times New Roman" panose="02020603050405020304" pitchFamily="18" charset="0"/>
                      </a:endParaRPr>
                    </a:p>
                  </a:txBody>
                  <a:tcPr marL="64016" marR="64016"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effectLst/>
                          <a:latin typeface="+mn-lt"/>
                        </a:rPr>
                        <a:t>5</a:t>
                      </a:r>
                      <a:endParaRPr lang="de-DE" sz="1800" dirty="0">
                        <a:effectLst/>
                        <a:latin typeface="+mn-lt"/>
                        <a:ea typeface="Times New Roman" panose="02020603050405020304" pitchFamily="18" charset="0"/>
                      </a:endParaRPr>
                    </a:p>
                  </a:txBody>
                  <a:tcPr marL="64016" marR="64016" marT="0" marB="0"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4123990"/>
                  </a:ext>
                </a:extLst>
              </a:tr>
              <a:tr h="305857">
                <a:tc>
                  <a:txBody>
                    <a:bodyPr/>
                    <a:lstStyle/>
                    <a:p>
                      <a:r>
                        <a:rPr lang="en-GB" sz="1800" dirty="0">
                          <a:effectLst/>
                          <a:latin typeface="+mn-lt"/>
                        </a:rPr>
                        <a:t>Project development, planning and feasibility of PV systems</a:t>
                      </a:r>
                      <a:endParaRPr lang="de-DE" sz="1800" dirty="0">
                        <a:effectLst/>
                        <a:latin typeface="+mn-lt"/>
                        <a:ea typeface="Times New Roman" panose="02020603050405020304" pitchFamily="18" charset="0"/>
                      </a:endParaRPr>
                    </a:p>
                  </a:txBody>
                  <a:tcPr marL="64016" marR="64016" marT="0" marB="0" anchor="ct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effectLst/>
                          <a:latin typeface="+mn-lt"/>
                        </a:rPr>
                        <a:t>Project Developers, Government</a:t>
                      </a:r>
                      <a:endParaRPr lang="de-DE" sz="1800" dirty="0">
                        <a:effectLst/>
                        <a:latin typeface="+mn-lt"/>
                        <a:ea typeface="Times New Roman" panose="02020603050405020304" pitchFamily="18" charset="0"/>
                      </a:endParaRPr>
                    </a:p>
                  </a:txBody>
                  <a:tcPr marL="64016" marR="64016"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effectLst/>
                          <a:latin typeface="+mn-lt"/>
                        </a:rPr>
                        <a:t>5</a:t>
                      </a:r>
                      <a:endParaRPr lang="de-DE" sz="1800" dirty="0">
                        <a:effectLst/>
                        <a:latin typeface="+mn-lt"/>
                        <a:ea typeface="Times New Roman" panose="02020603050405020304" pitchFamily="18" charset="0"/>
                      </a:endParaRPr>
                    </a:p>
                  </a:txBody>
                  <a:tcPr marL="64016" marR="64016" marT="0" marB="0"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1111919"/>
                  </a:ext>
                </a:extLst>
              </a:tr>
              <a:tr h="305857">
                <a:tc>
                  <a:txBody>
                    <a:bodyPr/>
                    <a:lstStyle/>
                    <a:p>
                      <a:r>
                        <a:rPr lang="en-GB" sz="1800" dirty="0">
                          <a:effectLst/>
                          <a:latin typeface="+mn-lt"/>
                        </a:rPr>
                        <a:t>Rooftop and open field photovoltaic in distribution grids</a:t>
                      </a:r>
                      <a:endParaRPr lang="de-DE" sz="1800" dirty="0">
                        <a:effectLst/>
                        <a:latin typeface="+mn-lt"/>
                        <a:ea typeface="Times New Roman" panose="02020603050405020304" pitchFamily="18" charset="0"/>
                      </a:endParaRPr>
                    </a:p>
                  </a:txBody>
                  <a:tcPr marL="64016" marR="64016" marT="0" marB="0" anchor="ct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effectLst/>
                          <a:latin typeface="+mn-lt"/>
                        </a:rPr>
                        <a:t>Engineers, Technicians</a:t>
                      </a:r>
                      <a:endParaRPr lang="de-DE" sz="1800" dirty="0">
                        <a:effectLst/>
                        <a:latin typeface="+mn-lt"/>
                        <a:ea typeface="Times New Roman" panose="02020603050405020304" pitchFamily="18" charset="0"/>
                      </a:endParaRPr>
                    </a:p>
                  </a:txBody>
                  <a:tcPr marL="64016" marR="64016"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effectLst/>
                          <a:latin typeface="+mn-lt"/>
                          <a:ea typeface="Times New Roman" panose="02020603050405020304" pitchFamily="18" charset="0"/>
                        </a:rPr>
                        <a:t>3</a:t>
                      </a:r>
                      <a:endParaRPr lang="de-DE" sz="1800" dirty="0">
                        <a:effectLst/>
                        <a:latin typeface="+mn-lt"/>
                        <a:ea typeface="Times New Roman" panose="02020603050405020304" pitchFamily="18" charset="0"/>
                      </a:endParaRPr>
                    </a:p>
                  </a:txBody>
                  <a:tcPr marL="64016" marR="64016" marT="0" marB="0"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1251656"/>
                  </a:ext>
                </a:extLst>
              </a:tr>
              <a:tr h="305857">
                <a:tc>
                  <a:txBody>
                    <a:bodyPr/>
                    <a:lstStyle/>
                    <a:p>
                      <a:r>
                        <a:rPr lang="en-GB" sz="1800" dirty="0">
                          <a:effectLst/>
                          <a:latin typeface="+mn-lt"/>
                        </a:rPr>
                        <a:t>Operation and maintenance of photovoltaic systems</a:t>
                      </a:r>
                      <a:endParaRPr lang="de-DE" sz="1800" dirty="0">
                        <a:effectLst/>
                        <a:latin typeface="+mn-lt"/>
                        <a:ea typeface="Times New Roman" panose="02020603050405020304" pitchFamily="18" charset="0"/>
                      </a:endParaRPr>
                    </a:p>
                  </a:txBody>
                  <a:tcPr marL="64016" marR="64016" marT="0" marB="0" anchor="ct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effectLst/>
                          <a:latin typeface="+mn-lt"/>
                        </a:rPr>
                        <a:t>Technicians</a:t>
                      </a:r>
                      <a:endParaRPr lang="de-DE" sz="1800" dirty="0">
                        <a:effectLst/>
                        <a:latin typeface="+mn-lt"/>
                        <a:ea typeface="Times New Roman" panose="02020603050405020304" pitchFamily="18" charset="0"/>
                      </a:endParaRPr>
                    </a:p>
                  </a:txBody>
                  <a:tcPr marL="64016" marR="64016"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effectLst/>
                          <a:latin typeface="+mn-lt"/>
                        </a:rPr>
                        <a:t>5</a:t>
                      </a:r>
                      <a:endParaRPr lang="de-DE" sz="1800" dirty="0">
                        <a:effectLst/>
                        <a:latin typeface="+mn-lt"/>
                        <a:ea typeface="Times New Roman" panose="02020603050405020304" pitchFamily="18" charset="0"/>
                      </a:endParaRPr>
                    </a:p>
                  </a:txBody>
                  <a:tcPr marL="64016" marR="64016" marT="0" marB="0"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8399586"/>
                  </a:ext>
                </a:extLst>
              </a:tr>
              <a:tr h="305857">
                <a:tc>
                  <a:txBody>
                    <a:bodyPr/>
                    <a:lstStyle/>
                    <a:p>
                      <a:r>
                        <a:rPr lang="en-GB" sz="1800" dirty="0">
                          <a:effectLst/>
                          <a:latin typeface="+mn-lt"/>
                        </a:rPr>
                        <a:t>Troubleshooting of photovoltaic systems</a:t>
                      </a:r>
                      <a:endParaRPr lang="de-DE" sz="1800" dirty="0">
                        <a:effectLst/>
                        <a:latin typeface="+mn-lt"/>
                        <a:ea typeface="Times New Roman" panose="02020603050405020304" pitchFamily="18" charset="0"/>
                      </a:endParaRPr>
                    </a:p>
                  </a:txBody>
                  <a:tcPr marL="64016" marR="64016" marT="0" marB="0" anchor="ct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effectLst/>
                          <a:latin typeface="+mn-lt"/>
                        </a:rPr>
                        <a:t>Technicians</a:t>
                      </a:r>
                      <a:endParaRPr lang="de-DE" sz="1800" dirty="0">
                        <a:effectLst/>
                        <a:latin typeface="+mn-lt"/>
                        <a:ea typeface="Times New Roman" panose="02020603050405020304" pitchFamily="18" charset="0"/>
                      </a:endParaRPr>
                    </a:p>
                  </a:txBody>
                  <a:tcPr marL="64016" marR="64016"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a:effectLst/>
                          <a:latin typeface="+mn-lt"/>
                        </a:rPr>
                        <a:t>5</a:t>
                      </a:r>
                      <a:endParaRPr lang="de-DE" sz="1800">
                        <a:effectLst/>
                        <a:latin typeface="+mn-lt"/>
                        <a:ea typeface="Times New Roman" panose="02020603050405020304" pitchFamily="18" charset="0"/>
                      </a:endParaRPr>
                    </a:p>
                  </a:txBody>
                  <a:tcPr marL="64016" marR="64016" marT="0" marB="0"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8383466"/>
                  </a:ext>
                </a:extLst>
              </a:tr>
              <a:tr h="305857">
                <a:tc>
                  <a:txBody>
                    <a:bodyPr/>
                    <a:lstStyle/>
                    <a:p>
                      <a:r>
                        <a:rPr lang="en-GB" sz="1800" dirty="0">
                          <a:effectLst/>
                          <a:latin typeface="+mn-lt"/>
                        </a:rPr>
                        <a:t>Green Energy Finance</a:t>
                      </a:r>
                      <a:endParaRPr lang="de-DE" sz="1800" dirty="0">
                        <a:effectLst/>
                        <a:latin typeface="+mn-lt"/>
                        <a:ea typeface="Times New Roman" panose="02020603050405020304" pitchFamily="18" charset="0"/>
                      </a:endParaRPr>
                    </a:p>
                  </a:txBody>
                  <a:tcPr marL="64016" marR="64016" marT="0" marB="0" anchor="ct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effectLst/>
                          <a:latin typeface="+mn-lt"/>
                        </a:rPr>
                        <a:t>Bankers</a:t>
                      </a:r>
                      <a:endParaRPr lang="de-DE" sz="1800" dirty="0">
                        <a:effectLst/>
                        <a:latin typeface="+mn-lt"/>
                        <a:ea typeface="Times New Roman" panose="02020603050405020304" pitchFamily="18" charset="0"/>
                      </a:endParaRPr>
                    </a:p>
                  </a:txBody>
                  <a:tcPr marL="64016" marR="64016"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effectLst/>
                          <a:latin typeface="+mn-lt"/>
                        </a:rPr>
                        <a:t>3</a:t>
                      </a:r>
                      <a:endParaRPr lang="de-DE" sz="1800" dirty="0">
                        <a:effectLst/>
                        <a:latin typeface="+mn-lt"/>
                        <a:ea typeface="Times New Roman" panose="02020603050405020304" pitchFamily="18" charset="0"/>
                      </a:endParaRPr>
                    </a:p>
                  </a:txBody>
                  <a:tcPr marL="64016" marR="64016" marT="0" marB="0"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3621040"/>
                  </a:ext>
                </a:extLst>
              </a:tr>
              <a:tr h="305857">
                <a:tc>
                  <a:txBody>
                    <a:bodyPr/>
                    <a:lstStyle/>
                    <a:p>
                      <a:r>
                        <a:rPr lang="en-GB" sz="1800" dirty="0">
                          <a:effectLst/>
                          <a:latin typeface="+mn-lt"/>
                        </a:rPr>
                        <a:t>Managing and financing PV projects</a:t>
                      </a:r>
                      <a:endParaRPr lang="de-DE" sz="1800" dirty="0">
                        <a:effectLst/>
                        <a:latin typeface="+mn-lt"/>
                        <a:ea typeface="Times New Roman" panose="02020603050405020304" pitchFamily="18" charset="0"/>
                      </a:endParaRPr>
                    </a:p>
                  </a:txBody>
                  <a:tcPr marL="64016" marR="64016" marT="0" marB="0" anchor="ct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effectLst/>
                          <a:latin typeface="+mn-lt"/>
                        </a:rPr>
                        <a:t>Bankers, Managers</a:t>
                      </a:r>
                      <a:endParaRPr lang="de-DE" sz="1800" dirty="0">
                        <a:effectLst/>
                        <a:latin typeface="+mn-lt"/>
                        <a:ea typeface="Times New Roman" panose="02020603050405020304" pitchFamily="18" charset="0"/>
                      </a:endParaRPr>
                    </a:p>
                  </a:txBody>
                  <a:tcPr marL="64016" marR="64016" marT="0" marB="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a:effectLst/>
                          <a:latin typeface="+mn-lt"/>
                        </a:rPr>
                        <a:t>3</a:t>
                      </a:r>
                      <a:endParaRPr lang="de-DE" sz="1800" dirty="0">
                        <a:effectLst/>
                        <a:latin typeface="+mn-lt"/>
                        <a:ea typeface="Times New Roman" panose="02020603050405020304" pitchFamily="18" charset="0"/>
                      </a:endParaRPr>
                    </a:p>
                  </a:txBody>
                  <a:tcPr marL="64016" marR="64016" marT="0" marB="0"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2025443"/>
                  </a:ext>
                </a:extLst>
              </a:tr>
              <a:tr h="305857">
                <a:tc>
                  <a:txBody>
                    <a:bodyPr/>
                    <a:lstStyle/>
                    <a:p>
                      <a:r>
                        <a:rPr lang="de-DE" sz="1800" dirty="0">
                          <a:effectLst/>
                          <a:latin typeface="+mn-lt"/>
                          <a:ea typeface="Times New Roman" panose="02020603050405020304" pitchFamily="18" charset="0"/>
                        </a:rPr>
                        <a:t>O&amp;M </a:t>
                      </a:r>
                      <a:r>
                        <a:rPr lang="de-DE" sz="1800" dirty="0" err="1">
                          <a:effectLst/>
                          <a:latin typeface="+mn-lt"/>
                          <a:ea typeface="Times New Roman" panose="02020603050405020304" pitchFamily="18" charset="0"/>
                        </a:rPr>
                        <a:t>for</a:t>
                      </a:r>
                      <a:r>
                        <a:rPr lang="de-DE" sz="1800" dirty="0">
                          <a:effectLst/>
                          <a:latin typeface="+mn-lt"/>
                          <a:ea typeface="Times New Roman" panose="02020603050405020304" pitchFamily="18" charset="0"/>
                        </a:rPr>
                        <a:t> rural </a:t>
                      </a:r>
                      <a:r>
                        <a:rPr lang="de-DE" sz="1800" dirty="0" err="1">
                          <a:effectLst/>
                          <a:latin typeface="+mn-lt"/>
                          <a:ea typeface="Times New Roman" panose="02020603050405020304" pitchFamily="18" charset="0"/>
                        </a:rPr>
                        <a:t>electrification</a:t>
                      </a:r>
                      <a:r>
                        <a:rPr lang="de-DE" sz="1800" dirty="0">
                          <a:effectLst/>
                          <a:latin typeface="+mn-lt"/>
                          <a:ea typeface="Times New Roman" panose="02020603050405020304" pitchFamily="18" charset="0"/>
                        </a:rPr>
                        <a:t> and Solar Home Systems</a:t>
                      </a:r>
                    </a:p>
                  </a:txBody>
                  <a:tcPr marL="64016" marR="64016" marT="0" marB="0" anchor="ctr">
                    <a:lnL w="1270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800" dirty="0" err="1">
                          <a:effectLst/>
                          <a:latin typeface="+mn-lt"/>
                          <a:ea typeface="Times New Roman" panose="02020603050405020304" pitchFamily="18" charset="0"/>
                        </a:rPr>
                        <a:t>Informally</a:t>
                      </a:r>
                      <a:r>
                        <a:rPr lang="de-DE" sz="1800" dirty="0">
                          <a:effectLst/>
                          <a:latin typeface="+mn-lt"/>
                          <a:ea typeface="Times New Roman" panose="02020603050405020304" pitchFamily="18" charset="0"/>
                        </a:rPr>
                        <a:t> </a:t>
                      </a:r>
                      <a:r>
                        <a:rPr lang="de-DE" sz="1800" dirty="0" err="1">
                          <a:effectLst/>
                          <a:latin typeface="+mn-lt"/>
                          <a:ea typeface="Times New Roman" panose="02020603050405020304" pitchFamily="18" charset="0"/>
                        </a:rPr>
                        <a:t>trained</a:t>
                      </a:r>
                      <a:r>
                        <a:rPr lang="de-DE" sz="1800" dirty="0">
                          <a:effectLst/>
                          <a:latin typeface="+mn-lt"/>
                          <a:ea typeface="Times New Roman" panose="02020603050405020304" pitchFamily="18" charset="0"/>
                        </a:rPr>
                        <a:t> </a:t>
                      </a:r>
                      <a:r>
                        <a:rPr lang="de-DE" sz="1800" dirty="0" err="1">
                          <a:effectLst/>
                          <a:latin typeface="+mn-lt"/>
                          <a:ea typeface="Times New Roman" panose="02020603050405020304" pitchFamily="18" charset="0"/>
                        </a:rPr>
                        <a:t>Technicians</a:t>
                      </a:r>
                      <a:endParaRPr lang="de-DE" sz="1800" dirty="0">
                        <a:effectLst/>
                        <a:latin typeface="+mn-lt"/>
                        <a:ea typeface="Times New Roman" panose="02020603050405020304" pitchFamily="18" charset="0"/>
                      </a:endParaRPr>
                    </a:p>
                  </a:txBody>
                  <a:tcPr marL="64016" marR="64016" marT="0"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800" dirty="0">
                          <a:effectLst/>
                          <a:latin typeface="+mn-lt"/>
                          <a:ea typeface="Times New Roman" panose="02020603050405020304" pitchFamily="18" charset="0"/>
                        </a:rPr>
                        <a:t>3</a:t>
                      </a:r>
                    </a:p>
                  </a:txBody>
                  <a:tcPr marL="64016" marR="64016" marT="0" marB="0" anchor="ctr">
                    <a:lnL>
                      <a:noFill/>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0588475"/>
                  </a:ext>
                </a:extLst>
              </a:tr>
            </a:tbl>
          </a:graphicData>
        </a:graphic>
      </p:graphicFrame>
    </p:spTree>
    <p:extLst>
      <p:ext uri="{BB962C8B-B14F-4D97-AF65-F5344CB8AC3E}">
        <p14:creationId xmlns:p14="http://schemas.microsoft.com/office/powerpoint/2010/main" val="265998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0C6E4AD-A97C-DBE2-EEE1-C5D72502CA2A}"/>
              </a:ext>
            </a:extLst>
          </p:cNvPr>
          <p:cNvSpPr>
            <a:spLocks noGrp="1"/>
          </p:cNvSpPr>
          <p:nvPr>
            <p:ph type="title"/>
          </p:nvPr>
        </p:nvSpPr>
        <p:spPr/>
        <p:txBody>
          <a:bodyPr/>
          <a:lstStyle/>
          <a:p>
            <a:r>
              <a:rPr lang="de-DE" dirty="0"/>
              <a:t>STAR-C Training Concept</a:t>
            </a:r>
          </a:p>
        </p:txBody>
      </p:sp>
      <p:sp>
        <p:nvSpPr>
          <p:cNvPr id="3" name="Foliennummernplatzhalter 2">
            <a:extLst>
              <a:ext uri="{FF2B5EF4-FFF2-40B4-BE49-F238E27FC236}">
                <a16:creationId xmlns:a16="http://schemas.microsoft.com/office/drawing/2014/main" id="{EF86A7F6-A358-63EF-CF59-6623586381A0}"/>
              </a:ext>
            </a:extLst>
          </p:cNvPr>
          <p:cNvSpPr>
            <a:spLocks noGrp="1"/>
          </p:cNvSpPr>
          <p:nvPr>
            <p:ph type="sldNum" sz="quarter" idx="10"/>
          </p:nvPr>
        </p:nvSpPr>
        <p:spPr/>
        <p:txBody>
          <a:bodyPr/>
          <a:lstStyle/>
          <a:p>
            <a:fld id="{9ED11504-23E3-41ED-B818-1A3A6FD42A0D}" type="slidenum">
              <a:rPr lang="de-DE" smtClean="0"/>
              <a:pPr/>
              <a:t>14</a:t>
            </a:fld>
            <a:endParaRPr lang="de-DE"/>
          </a:p>
        </p:txBody>
      </p:sp>
      <p:sp>
        <p:nvSpPr>
          <p:cNvPr id="7" name="Textplatzhalter 6">
            <a:extLst>
              <a:ext uri="{FF2B5EF4-FFF2-40B4-BE49-F238E27FC236}">
                <a16:creationId xmlns:a16="http://schemas.microsoft.com/office/drawing/2014/main" id="{983086ED-A710-47EC-DA10-22418D5BE3D2}"/>
              </a:ext>
            </a:extLst>
          </p:cNvPr>
          <p:cNvSpPr>
            <a:spLocks noGrp="1"/>
          </p:cNvSpPr>
          <p:nvPr>
            <p:ph type="body" sz="quarter" idx="13"/>
          </p:nvPr>
        </p:nvSpPr>
        <p:spPr/>
        <p:txBody>
          <a:bodyPr/>
          <a:lstStyle/>
          <a:p>
            <a:endParaRPr lang="de-DE"/>
          </a:p>
        </p:txBody>
      </p:sp>
      <p:sp>
        <p:nvSpPr>
          <p:cNvPr id="8" name="Textplatzhalter 7">
            <a:extLst>
              <a:ext uri="{FF2B5EF4-FFF2-40B4-BE49-F238E27FC236}">
                <a16:creationId xmlns:a16="http://schemas.microsoft.com/office/drawing/2014/main" id="{88F2428A-3849-5DDA-62FD-96A38CE608DA}"/>
              </a:ext>
            </a:extLst>
          </p:cNvPr>
          <p:cNvSpPr>
            <a:spLocks noGrp="1"/>
          </p:cNvSpPr>
          <p:nvPr>
            <p:ph type="body" sz="quarter" idx="14"/>
          </p:nvPr>
        </p:nvSpPr>
        <p:spPr/>
        <p:txBody>
          <a:bodyPr/>
          <a:lstStyle/>
          <a:p>
            <a:endParaRPr lang="de-DE"/>
          </a:p>
        </p:txBody>
      </p:sp>
      <p:sp>
        <p:nvSpPr>
          <p:cNvPr id="9" name="Textfeld 8">
            <a:extLst>
              <a:ext uri="{FF2B5EF4-FFF2-40B4-BE49-F238E27FC236}">
                <a16:creationId xmlns:a16="http://schemas.microsoft.com/office/drawing/2014/main" id="{E7EE4DE9-A8B9-2CAC-D4B4-EAE06477C2ED}"/>
              </a:ext>
            </a:extLst>
          </p:cNvPr>
          <p:cNvSpPr txBox="1"/>
          <p:nvPr/>
        </p:nvSpPr>
        <p:spPr>
          <a:xfrm>
            <a:off x="816000" y="1156036"/>
            <a:ext cx="10824000" cy="6063198"/>
          </a:xfrm>
          <a:prstGeom prst="rect">
            <a:avLst/>
          </a:prstGeom>
          <a:noFill/>
        </p:spPr>
        <p:txBody>
          <a:bodyPr wrap="square" numCol="2">
            <a:spAutoFit/>
          </a:bodyPr>
          <a:lstStyle/>
          <a:p>
            <a:pPr>
              <a:spcBef>
                <a:spcPts val="1200"/>
              </a:spcBef>
              <a:spcAft>
                <a:spcPts val="1200"/>
              </a:spcAft>
            </a:pPr>
            <a:r>
              <a:rPr lang="de-DE" b="1" dirty="0">
                <a:ea typeface="Calibri" panose="020F0502020204030204" pitchFamily="34" charset="0"/>
                <a:cs typeface="Times New Roman" panose="02020603050405020304" pitchFamily="18" charset="0"/>
              </a:rPr>
              <a:t>Short-term</a:t>
            </a:r>
            <a:endParaRPr lang="de-DE" dirty="0">
              <a:effectLst/>
              <a:ea typeface="Calibri" panose="020F0502020204030204" pitchFamily="34" charset="0"/>
              <a:cs typeface="Times New Roman" panose="02020603050405020304" pitchFamily="18" charset="0"/>
            </a:endParaRPr>
          </a:p>
          <a:p>
            <a:pPr>
              <a:spcBef>
                <a:spcPts val="600"/>
              </a:spcBef>
              <a:spcAft>
                <a:spcPts val="600"/>
              </a:spcAft>
              <a:buClr>
                <a:srgbClr val="C00000"/>
              </a:buClr>
            </a:pPr>
            <a:r>
              <a:rPr lang="en-US" b="1" u="sng" dirty="0">
                <a:ea typeface="Calibri" panose="020F0502020204030204" pitchFamily="34" charset="0"/>
                <a:cs typeface="Times New Roman" panose="02020603050405020304" pitchFamily="18" charset="0"/>
              </a:rPr>
              <a:t>National trainers</a:t>
            </a:r>
            <a:r>
              <a:rPr lang="en-US" dirty="0">
                <a:ea typeface="Calibri" panose="020F0502020204030204" pitchFamily="34" charset="0"/>
                <a:cs typeface="Times New Roman" panose="02020603050405020304" pitchFamily="18" charset="0"/>
              </a:rPr>
              <a:t>: STAR-C trains trainers to carry out PV-technicians training, PV economics and sales training and PV-technical engineering training with final target group being: </a:t>
            </a:r>
          </a:p>
          <a:p>
            <a:pPr marL="285750" indent="-285750">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technicians for installation, operation, maintenance, </a:t>
            </a:r>
          </a:p>
          <a:p>
            <a:pPr marL="285750" indent="-285750">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engineers for system design, supervision of installation, monitoring, repair,</a:t>
            </a:r>
          </a:p>
          <a:p>
            <a:pPr marL="285750" indent="-285750">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inspectors (from grid operators or conformity </a:t>
            </a:r>
            <a:r>
              <a:rPr lang="en-US" dirty="0" err="1">
                <a:ea typeface="Calibri" panose="020F0502020204030204" pitchFamily="34" charset="0"/>
                <a:cs typeface="Times New Roman" panose="02020603050405020304" pitchFamily="18" charset="0"/>
              </a:rPr>
              <a:t>organisations</a:t>
            </a:r>
            <a:r>
              <a:rPr lang="en-US" dirty="0">
                <a:ea typeface="Calibri" panose="020F0502020204030204" pitchFamily="34" charset="0"/>
                <a:cs typeface="Times New Roman" panose="02020603050405020304" pitchFamily="18" charset="0"/>
              </a:rPr>
              <a:t>), </a:t>
            </a:r>
          </a:p>
          <a:p>
            <a:pPr marL="285750" indent="-285750">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sales persons and </a:t>
            </a:r>
          </a:p>
          <a:p>
            <a:pPr marL="285750" indent="-285750">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economists for the system economics and sales.</a:t>
            </a:r>
          </a:p>
          <a:p>
            <a:pPr marL="742950" lvl="1" indent="-285750">
              <a:spcBef>
                <a:spcPts val="600"/>
              </a:spcBef>
              <a:spcAft>
                <a:spcPts val="600"/>
              </a:spcAft>
              <a:buClr>
                <a:srgbClr val="C00000"/>
              </a:buClr>
              <a:buFont typeface="Wingdings" panose="05000000000000000000" pitchFamily="2" charset="2"/>
              <a:buChar char="ü"/>
            </a:pPr>
            <a:endParaRPr lang="en-US" dirty="0">
              <a:ea typeface="Calibri" panose="020F0502020204030204" pitchFamily="34" charset="0"/>
              <a:cs typeface="Times New Roman" panose="02020603050405020304" pitchFamily="18" charset="0"/>
            </a:endParaRPr>
          </a:p>
          <a:p>
            <a:pPr marL="742950" lvl="1" indent="-285750">
              <a:spcBef>
                <a:spcPts val="600"/>
              </a:spcBef>
              <a:spcAft>
                <a:spcPts val="600"/>
              </a:spcAft>
              <a:buClr>
                <a:srgbClr val="C00000"/>
              </a:buClr>
              <a:buFont typeface="Wingdings" panose="05000000000000000000" pitchFamily="2" charset="2"/>
              <a:buChar char="ü"/>
            </a:pPr>
            <a:endParaRPr lang="en-US" dirty="0">
              <a:ea typeface="Calibri" panose="020F0502020204030204" pitchFamily="34" charset="0"/>
              <a:cs typeface="Times New Roman" panose="02020603050405020304" pitchFamily="18" charset="0"/>
            </a:endParaRPr>
          </a:p>
          <a:p>
            <a:pPr marL="742950" lvl="1" indent="-285750">
              <a:spcBef>
                <a:spcPts val="600"/>
              </a:spcBef>
              <a:spcAft>
                <a:spcPts val="600"/>
              </a:spcAft>
              <a:buClr>
                <a:srgbClr val="C00000"/>
              </a:buClr>
              <a:buFont typeface="Wingdings" panose="05000000000000000000" pitchFamily="2" charset="2"/>
              <a:buChar char="ü"/>
            </a:pPr>
            <a:endParaRPr lang="en-US" dirty="0">
              <a:ea typeface="Calibri" panose="020F0502020204030204" pitchFamily="34" charset="0"/>
              <a:cs typeface="Times New Roman" panose="02020603050405020304" pitchFamily="18" charset="0"/>
            </a:endParaRPr>
          </a:p>
          <a:p>
            <a:pPr lvl="1">
              <a:spcBef>
                <a:spcPts val="600"/>
              </a:spcBef>
              <a:spcAft>
                <a:spcPts val="600"/>
              </a:spcAft>
              <a:buClr>
                <a:srgbClr val="C00000"/>
              </a:buClr>
            </a:pPr>
            <a:endParaRPr lang="en-US" dirty="0">
              <a:ea typeface="Calibri" panose="020F0502020204030204" pitchFamily="34" charset="0"/>
              <a:cs typeface="Times New Roman" panose="02020603050405020304" pitchFamily="18" charset="0"/>
            </a:endParaRPr>
          </a:p>
          <a:p>
            <a:pPr marL="360363">
              <a:spcBef>
                <a:spcPts val="600"/>
              </a:spcBef>
              <a:spcAft>
                <a:spcPts val="600"/>
              </a:spcAft>
              <a:buClr>
                <a:srgbClr val="C00000"/>
              </a:buClr>
            </a:pPr>
            <a:r>
              <a:rPr lang="en-US" b="1" u="sng" dirty="0">
                <a:ea typeface="Calibri" panose="020F0502020204030204" pitchFamily="34" charset="0"/>
                <a:cs typeface="Times New Roman" panose="02020603050405020304" pitchFamily="18" charset="0"/>
              </a:rPr>
              <a:t>International trainers</a:t>
            </a:r>
            <a:r>
              <a:rPr lang="en-US" dirty="0">
                <a:ea typeface="Calibri" panose="020F0502020204030204" pitchFamily="34" charset="0"/>
                <a:cs typeface="Times New Roman" panose="02020603050405020304" pitchFamily="18" charset="0"/>
              </a:rPr>
              <a:t>: They will execute trainings for topics such as grid integration, storage, financing, policy frameworks, tendering and procurement which are relevant for the target</a:t>
            </a:r>
          </a:p>
          <a:p>
            <a:pPr marL="646113" indent="-285750">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Policy makers </a:t>
            </a:r>
          </a:p>
          <a:p>
            <a:pPr marL="646113" indent="-285750">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Public local authorities </a:t>
            </a:r>
          </a:p>
          <a:p>
            <a:pPr marL="646113" indent="-285750">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Grid operators</a:t>
            </a:r>
          </a:p>
          <a:p>
            <a:pPr marL="646113" indent="-285750">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Finance institutions</a:t>
            </a:r>
          </a:p>
          <a:p>
            <a:pPr marL="646113" indent="-285750">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Project developers</a:t>
            </a:r>
          </a:p>
          <a:p>
            <a:pPr marL="646113" indent="-285750">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Engineering consultants</a:t>
            </a:r>
          </a:p>
        </p:txBody>
      </p:sp>
    </p:spTree>
    <p:extLst>
      <p:ext uri="{BB962C8B-B14F-4D97-AF65-F5344CB8AC3E}">
        <p14:creationId xmlns:p14="http://schemas.microsoft.com/office/powerpoint/2010/main" val="1462685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CCB2B-F6B5-4F26-87D7-E049E806BED7}"/>
              </a:ext>
            </a:extLst>
          </p:cNvPr>
          <p:cNvSpPr>
            <a:spLocks noGrp="1"/>
          </p:cNvSpPr>
          <p:nvPr>
            <p:ph type="title"/>
          </p:nvPr>
        </p:nvSpPr>
        <p:spPr/>
        <p:txBody>
          <a:bodyPr/>
          <a:lstStyle/>
          <a:p>
            <a:r>
              <a:rPr lang="de-DE" dirty="0"/>
              <a:t>Curricula </a:t>
            </a:r>
            <a:r>
              <a:rPr lang="de-DE" dirty="0" err="1"/>
              <a:t>Example</a:t>
            </a:r>
            <a:endParaRPr lang="en-GB" dirty="0"/>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0"/>
          </p:nvPr>
        </p:nvSpPr>
        <p:spPr/>
        <p:txBody>
          <a:bodyPr/>
          <a:lstStyle/>
          <a:p>
            <a:fld id="{9ED11504-23E3-41ED-B818-1A3A6FD42A0D}" type="slidenum">
              <a:rPr lang="de-DE" smtClean="0"/>
              <a:pPr/>
              <a:t>15</a:t>
            </a:fld>
            <a:endParaRPr lang="de-DE" dirty="0"/>
          </a:p>
        </p:txBody>
      </p:sp>
      <p:sp>
        <p:nvSpPr>
          <p:cNvPr id="3" name="Textplatzhalter 2">
            <a:extLst>
              <a:ext uri="{FF2B5EF4-FFF2-40B4-BE49-F238E27FC236}">
                <a16:creationId xmlns:a16="http://schemas.microsoft.com/office/drawing/2014/main" id="{A39BE8FD-6DC2-EA73-A118-0AB82E34BE84}"/>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A5E11429-90D7-46BF-F4CB-E3E45A63418A}"/>
              </a:ext>
            </a:extLst>
          </p:cNvPr>
          <p:cNvSpPr>
            <a:spLocks noGrp="1"/>
          </p:cNvSpPr>
          <p:nvPr>
            <p:ph type="body" sz="quarter" idx="14"/>
          </p:nvPr>
        </p:nvSpPr>
        <p:spPr/>
        <p:txBody>
          <a:bodyPr/>
          <a:lstStyle/>
          <a:p>
            <a:endParaRPr lang="de-DE"/>
          </a:p>
        </p:txBody>
      </p:sp>
      <p:graphicFrame>
        <p:nvGraphicFramePr>
          <p:cNvPr id="12" name="Objekt 11">
            <a:extLst>
              <a:ext uri="{FF2B5EF4-FFF2-40B4-BE49-F238E27FC236}">
                <a16:creationId xmlns:a16="http://schemas.microsoft.com/office/drawing/2014/main" id="{4539311E-6475-44A3-5913-18241621FA0C}"/>
              </a:ext>
            </a:extLst>
          </p:cNvPr>
          <p:cNvGraphicFramePr>
            <a:graphicFrameLocks noChangeAspect="1"/>
          </p:cNvGraphicFramePr>
          <p:nvPr>
            <p:extLst>
              <p:ext uri="{D42A27DB-BD31-4B8C-83A1-F6EECF244321}">
                <p14:modId xmlns:p14="http://schemas.microsoft.com/office/powerpoint/2010/main" val="3209858906"/>
              </p:ext>
            </p:extLst>
          </p:nvPr>
        </p:nvGraphicFramePr>
        <p:xfrm>
          <a:off x="5809360" y="1181475"/>
          <a:ext cx="4772113" cy="5646363"/>
        </p:xfrm>
        <a:graphic>
          <a:graphicData uri="http://schemas.openxmlformats.org/presentationml/2006/ole">
            <mc:AlternateContent xmlns:mc="http://schemas.openxmlformats.org/markup-compatibility/2006">
              <mc:Choice xmlns:v="urn:schemas-microsoft-com:vml" Requires="v">
                <p:oleObj name="Document" r:id="rId3" imgW="5745214" imgH="6798265" progId="Word.Document.12">
                  <p:embed/>
                </p:oleObj>
              </mc:Choice>
              <mc:Fallback>
                <p:oleObj name="Document" r:id="rId3" imgW="5745214" imgH="6798265" progId="Word.Document.12">
                  <p:embed/>
                  <p:pic>
                    <p:nvPicPr>
                      <p:cNvPr id="0" name=""/>
                      <p:cNvPicPr/>
                      <p:nvPr/>
                    </p:nvPicPr>
                    <p:blipFill>
                      <a:blip r:embed="rId4"/>
                      <a:stretch>
                        <a:fillRect/>
                      </a:stretch>
                    </p:blipFill>
                    <p:spPr>
                      <a:xfrm>
                        <a:off x="5809360" y="1181475"/>
                        <a:ext cx="4772113" cy="5646363"/>
                      </a:xfrm>
                      <a:prstGeom prst="rect">
                        <a:avLst/>
                      </a:prstGeom>
                      <a:ln w="3175">
                        <a:solidFill>
                          <a:schemeClr val="tx1"/>
                        </a:solidFill>
                      </a:ln>
                    </p:spPr>
                  </p:pic>
                </p:oleObj>
              </mc:Fallback>
            </mc:AlternateContent>
          </a:graphicData>
        </a:graphic>
      </p:graphicFrame>
      <p:graphicFrame>
        <p:nvGraphicFramePr>
          <p:cNvPr id="13" name="Objekt 12">
            <a:extLst>
              <a:ext uri="{FF2B5EF4-FFF2-40B4-BE49-F238E27FC236}">
                <a16:creationId xmlns:a16="http://schemas.microsoft.com/office/drawing/2014/main" id="{E78C6C14-F035-5363-DC1B-92F46A48A090}"/>
              </a:ext>
            </a:extLst>
          </p:cNvPr>
          <p:cNvGraphicFramePr>
            <a:graphicFrameLocks noChangeAspect="1"/>
          </p:cNvGraphicFramePr>
          <p:nvPr>
            <p:extLst>
              <p:ext uri="{D42A27DB-BD31-4B8C-83A1-F6EECF244321}">
                <p14:modId xmlns:p14="http://schemas.microsoft.com/office/powerpoint/2010/main" val="3503178119"/>
              </p:ext>
            </p:extLst>
          </p:nvPr>
        </p:nvGraphicFramePr>
        <p:xfrm>
          <a:off x="816000" y="1181475"/>
          <a:ext cx="4187250" cy="5769513"/>
        </p:xfrm>
        <a:graphic>
          <a:graphicData uri="http://schemas.openxmlformats.org/presentationml/2006/ole">
            <mc:AlternateContent xmlns:mc="http://schemas.openxmlformats.org/markup-compatibility/2006">
              <mc:Choice xmlns:v="urn:schemas-microsoft-com:vml" Requires="v">
                <p:oleObj name="Document" r:id="rId5" imgW="5745214" imgH="7917488" progId="Word.Document.12">
                  <p:embed/>
                </p:oleObj>
              </mc:Choice>
              <mc:Fallback>
                <p:oleObj name="Document" r:id="rId5" imgW="5745214" imgH="7917488" progId="Word.Document.12">
                  <p:embed/>
                  <p:pic>
                    <p:nvPicPr>
                      <p:cNvPr id="0" name=""/>
                      <p:cNvPicPr/>
                      <p:nvPr/>
                    </p:nvPicPr>
                    <p:blipFill>
                      <a:blip r:embed="rId6"/>
                      <a:stretch>
                        <a:fillRect/>
                      </a:stretch>
                    </p:blipFill>
                    <p:spPr>
                      <a:xfrm>
                        <a:off x="816000" y="1181475"/>
                        <a:ext cx="4187250" cy="5769513"/>
                      </a:xfrm>
                      <a:prstGeom prst="rect">
                        <a:avLst/>
                      </a:prstGeom>
                      <a:ln w="6350">
                        <a:solidFill>
                          <a:schemeClr val="tx1"/>
                        </a:solidFill>
                      </a:ln>
                    </p:spPr>
                  </p:pic>
                </p:oleObj>
              </mc:Fallback>
            </mc:AlternateContent>
          </a:graphicData>
        </a:graphic>
      </p:graphicFrame>
    </p:spTree>
    <p:extLst>
      <p:ext uri="{BB962C8B-B14F-4D97-AF65-F5344CB8AC3E}">
        <p14:creationId xmlns:p14="http://schemas.microsoft.com/office/powerpoint/2010/main" val="237343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CCB2B-F6B5-4F26-87D7-E049E806BED7}"/>
              </a:ext>
            </a:extLst>
          </p:cNvPr>
          <p:cNvSpPr>
            <a:spLocks noGrp="1"/>
          </p:cNvSpPr>
          <p:nvPr>
            <p:ph type="title"/>
          </p:nvPr>
        </p:nvSpPr>
        <p:spPr/>
        <p:txBody>
          <a:bodyPr/>
          <a:lstStyle/>
          <a:p>
            <a:r>
              <a:rPr lang="de-DE" dirty="0"/>
              <a:t>Testing</a:t>
            </a:r>
            <a:endParaRPr lang="en-GB" dirty="0"/>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0"/>
          </p:nvPr>
        </p:nvSpPr>
        <p:spPr/>
        <p:txBody>
          <a:bodyPr/>
          <a:lstStyle/>
          <a:p>
            <a:fld id="{9ED11504-23E3-41ED-B818-1A3A6FD42A0D}" type="slidenum">
              <a:rPr lang="de-DE" smtClean="0"/>
              <a:pPr/>
              <a:t>16</a:t>
            </a:fld>
            <a:endParaRPr lang="de-DE" dirty="0"/>
          </a:p>
        </p:txBody>
      </p:sp>
      <p:sp>
        <p:nvSpPr>
          <p:cNvPr id="6" name="Textplatzhalter 5">
            <a:extLst>
              <a:ext uri="{FF2B5EF4-FFF2-40B4-BE49-F238E27FC236}">
                <a16:creationId xmlns:a16="http://schemas.microsoft.com/office/drawing/2014/main" id="{2178E1D3-4196-3308-4132-EEECA42EA1B4}"/>
              </a:ext>
            </a:extLst>
          </p:cNvPr>
          <p:cNvSpPr>
            <a:spLocks noGrp="1"/>
          </p:cNvSpPr>
          <p:nvPr>
            <p:ph type="body" sz="quarter" idx="13"/>
          </p:nvPr>
        </p:nvSpPr>
        <p:spPr/>
        <p:txBody>
          <a:bodyPr/>
          <a:lstStyle/>
          <a:p>
            <a:endParaRPr lang="de-DE"/>
          </a:p>
        </p:txBody>
      </p:sp>
      <p:sp>
        <p:nvSpPr>
          <p:cNvPr id="8" name="Textplatzhalter 7">
            <a:extLst>
              <a:ext uri="{FF2B5EF4-FFF2-40B4-BE49-F238E27FC236}">
                <a16:creationId xmlns:a16="http://schemas.microsoft.com/office/drawing/2014/main" id="{81991714-8188-5963-06BB-2572D93C145A}"/>
              </a:ext>
            </a:extLst>
          </p:cNvPr>
          <p:cNvSpPr>
            <a:spLocks noGrp="1"/>
          </p:cNvSpPr>
          <p:nvPr>
            <p:ph type="body" sz="quarter" idx="14"/>
          </p:nvPr>
        </p:nvSpPr>
        <p:spPr/>
        <p:txBody>
          <a:bodyPr/>
          <a:lstStyle/>
          <a:p>
            <a:endParaRPr lang="de-DE"/>
          </a:p>
        </p:txBody>
      </p:sp>
      <p:sp>
        <p:nvSpPr>
          <p:cNvPr id="3" name="Textfeld 2">
            <a:extLst>
              <a:ext uri="{FF2B5EF4-FFF2-40B4-BE49-F238E27FC236}">
                <a16:creationId xmlns:a16="http://schemas.microsoft.com/office/drawing/2014/main" id="{C7AB8A08-0EFD-2087-BB08-A846261156C9}"/>
              </a:ext>
            </a:extLst>
          </p:cNvPr>
          <p:cNvSpPr txBox="1"/>
          <p:nvPr/>
        </p:nvSpPr>
        <p:spPr>
          <a:xfrm>
            <a:off x="816001" y="4879511"/>
            <a:ext cx="6245200" cy="646331"/>
          </a:xfrm>
          <a:prstGeom prst="rect">
            <a:avLst/>
          </a:prstGeom>
          <a:noFill/>
        </p:spPr>
        <p:txBody>
          <a:bodyPr wrap="square" rtlCol="0">
            <a:spAutoFit/>
          </a:bodyPr>
          <a:lstStyle/>
          <a:p>
            <a:pPr>
              <a:spcBef>
                <a:spcPts val="1200"/>
              </a:spcBef>
            </a:pPr>
            <a:r>
              <a:rPr lang="de-DE" dirty="0" err="1"/>
              <a:t>If</a:t>
            </a:r>
            <a:r>
              <a:rPr lang="de-DE" dirty="0"/>
              <a:t> </a:t>
            </a:r>
            <a:r>
              <a:rPr lang="de-DE" dirty="0" err="1"/>
              <a:t>products</a:t>
            </a:r>
            <a:r>
              <a:rPr lang="de-DE" dirty="0"/>
              <a:t> </a:t>
            </a:r>
            <a:r>
              <a:rPr lang="de-DE" dirty="0" err="1"/>
              <a:t>seem</a:t>
            </a:r>
            <a:r>
              <a:rPr lang="de-DE" dirty="0"/>
              <a:t> </a:t>
            </a:r>
            <a:r>
              <a:rPr lang="de-DE" dirty="0" err="1"/>
              <a:t>to</a:t>
            </a:r>
            <a:r>
              <a:rPr lang="de-DE" dirty="0"/>
              <a:t> </a:t>
            </a:r>
            <a:r>
              <a:rPr lang="de-DE" dirty="0" err="1"/>
              <a:t>be</a:t>
            </a:r>
            <a:r>
              <a:rPr lang="de-DE" dirty="0"/>
              <a:t> of </a:t>
            </a:r>
            <a:r>
              <a:rPr lang="de-DE" dirty="0" err="1"/>
              <a:t>bad</a:t>
            </a:r>
            <a:r>
              <a:rPr lang="de-DE" dirty="0"/>
              <a:t> </a:t>
            </a:r>
            <a:r>
              <a:rPr lang="de-DE" dirty="0" err="1"/>
              <a:t>quality</a:t>
            </a:r>
            <a:r>
              <a:rPr lang="de-DE" dirty="0"/>
              <a:t> / </a:t>
            </a:r>
            <a:r>
              <a:rPr lang="de-DE" dirty="0" err="1"/>
              <a:t>under</a:t>
            </a:r>
            <a:r>
              <a:rPr lang="de-DE" dirty="0"/>
              <a:t> </a:t>
            </a:r>
            <a:r>
              <a:rPr lang="de-DE" dirty="0" err="1"/>
              <a:t>expectation</a:t>
            </a:r>
            <a:r>
              <a:rPr lang="de-DE" dirty="0"/>
              <a:t>: Further </a:t>
            </a:r>
            <a:r>
              <a:rPr lang="de-DE" dirty="0" err="1"/>
              <a:t>testing</a:t>
            </a:r>
            <a:r>
              <a:rPr lang="de-DE" dirty="0"/>
              <a:t> in </a:t>
            </a:r>
            <a:r>
              <a:rPr lang="de-DE" dirty="0" err="1"/>
              <a:t>accredited</a:t>
            </a:r>
            <a:r>
              <a:rPr lang="de-DE" dirty="0"/>
              <a:t> </a:t>
            </a:r>
            <a:r>
              <a:rPr lang="de-DE" dirty="0" err="1"/>
              <a:t>test</a:t>
            </a:r>
            <a:r>
              <a:rPr lang="de-DE" dirty="0"/>
              <a:t> </a:t>
            </a:r>
            <a:r>
              <a:rPr lang="de-DE" dirty="0" err="1"/>
              <a:t>laboratories</a:t>
            </a:r>
            <a:r>
              <a:rPr lang="de-DE" dirty="0"/>
              <a:t>. </a:t>
            </a:r>
          </a:p>
        </p:txBody>
      </p:sp>
      <p:sp>
        <p:nvSpPr>
          <p:cNvPr id="7" name="Textfeld 6">
            <a:extLst>
              <a:ext uri="{FF2B5EF4-FFF2-40B4-BE49-F238E27FC236}">
                <a16:creationId xmlns:a16="http://schemas.microsoft.com/office/drawing/2014/main" id="{A09A0220-0EE6-BC59-B188-31FA82DC0E27}"/>
              </a:ext>
            </a:extLst>
          </p:cNvPr>
          <p:cNvSpPr txBox="1"/>
          <p:nvPr/>
        </p:nvSpPr>
        <p:spPr>
          <a:xfrm>
            <a:off x="720155" y="1261404"/>
            <a:ext cx="6432485" cy="3021340"/>
          </a:xfrm>
          <a:prstGeom prst="rect">
            <a:avLst/>
          </a:prstGeom>
          <a:noFill/>
        </p:spPr>
        <p:txBody>
          <a:bodyPr wrap="square">
            <a:spAutoFit/>
          </a:bodyPr>
          <a:lstStyle/>
          <a:p>
            <a:pPr algn="just">
              <a:spcAft>
                <a:spcPts val="600"/>
              </a:spcAft>
            </a:pPr>
            <a:r>
              <a:rPr lang="de-DE" b="1" dirty="0"/>
              <a:t>STAR-C</a:t>
            </a:r>
            <a:r>
              <a:rPr lang="de-DE" dirty="0"/>
              <a:t> </a:t>
            </a:r>
            <a:r>
              <a:rPr lang="de-DE" dirty="0" err="1"/>
              <a:t>as</a:t>
            </a:r>
            <a:r>
              <a:rPr lang="de-DE" dirty="0"/>
              <a:t> the </a:t>
            </a:r>
            <a:r>
              <a:rPr lang="de-DE" dirty="0" err="1"/>
              <a:t>platform</a:t>
            </a:r>
            <a:r>
              <a:rPr lang="de-DE" dirty="0"/>
              <a:t> </a:t>
            </a:r>
            <a:r>
              <a:rPr lang="de-DE" dirty="0" err="1"/>
              <a:t>to</a:t>
            </a:r>
            <a:r>
              <a:rPr lang="de-DE" dirty="0"/>
              <a:t> </a:t>
            </a:r>
            <a:r>
              <a:rPr lang="de-DE" dirty="0" err="1"/>
              <a:t>educate</a:t>
            </a:r>
            <a:r>
              <a:rPr lang="de-DE" dirty="0"/>
              <a:t> on </a:t>
            </a:r>
            <a:r>
              <a:rPr lang="de-DE" dirty="0" err="1"/>
              <a:t>product</a:t>
            </a:r>
            <a:r>
              <a:rPr lang="de-DE" dirty="0"/>
              <a:t> </a:t>
            </a:r>
            <a:r>
              <a:rPr lang="de-DE" dirty="0" err="1"/>
              <a:t>quality</a:t>
            </a:r>
            <a:r>
              <a:rPr lang="de-DE" dirty="0"/>
              <a:t> of PV </a:t>
            </a:r>
            <a:r>
              <a:rPr lang="de-DE" dirty="0" err="1"/>
              <a:t>components</a:t>
            </a:r>
            <a:r>
              <a:rPr lang="de-DE" dirty="0"/>
              <a:t>:</a:t>
            </a:r>
          </a:p>
          <a:p>
            <a:pPr marL="285750" indent="-285750" algn="just">
              <a:spcBef>
                <a:spcPts val="400"/>
              </a:spcBef>
              <a:spcAft>
                <a:spcPts val="400"/>
              </a:spcAft>
              <a:buClr>
                <a:srgbClr val="C00000"/>
              </a:buClr>
              <a:buFont typeface="Arial" panose="020B0604020202020204" pitchFamily="34" charset="0"/>
              <a:buChar char="•"/>
            </a:pPr>
            <a:r>
              <a:rPr lang="de-DE" dirty="0"/>
              <a:t>Low-</a:t>
            </a:r>
            <a:r>
              <a:rPr lang="de-DE" dirty="0" err="1"/>
              <a:t>cost</a:t>
            </a:r>
            <a:r>
              <a:rPr lang="de-DE" dirty="0"/>
              <a:t> </a:t>
            </a:r>
            <a:r>
              <a:rPr lang="de-DE" dirty="0" err="1"/>
              <a:t>testing</a:t>
            </a:r>
            <a:r>
              <a:rPr lang="de-DE" dirty="0"/>
              <a:t> </a:t>
            </a:r>
            <a:r>
              <a:rPr lang="de-DE" dirty="0" err="1"/>
              <a:t>equipment</a:t>
            </a:r>
            <a:r>
              <a:rPr lang="de-DE" dirty="0"/>
              <a:t> for </a:t>
            </a:r>
            <a:r>
              <a:rPr lang="de-DE" dirty="0" err="1"/>
              <a:t>first</a:t>
            </a:r>
            <a:r>
              <a:rPr lang="de-DE" dirty="0"/>
              <a:t> </a:t>
            </a:r>
            <a:r>
              <a:rPr lang="de-DE" dirty="0" err="1"/>
              <a:t>assessment</a:t>
            </a:r>
            <a:r>
              <a:rPr lang="de-DE" dirty="0"/>
              <a:t> of </a:t>
            </a:r>
            <a:r>
              <a:rPr lang="de-DE" dirty="0" err="1"/>
              <a:t>product</a:t>
            </a:r>
            <a:r>
              <a:rPr lang="de-DE" dirty="0"/>
              <a:t> </a:t>
            </a:r>
            <a:r>
              <a:rPr lang="de-DE" dirty="0" err="1"/>
              <a:t>quality</a:t>
            </a:r>
            <a:endParaRPr lang="de-DE" dirty="0"/>
          </a:p>
          <a:p>
            <a:pPr marL="285750" indent="-285750" algn="just">
              <a:spcBef>
                <a:spcPts val="400"/>
              </a:spcBef>
              <a:spcAft>
                <a:spcPts val="400"/>
              </a:spcAft>
              <a:buClr>
                <a:srgbClr val="C00000"/>
              </a:buClr>
              <a:buFont typeface="Arial" panose="020B0604020202020204" pitchFamily="34" charset="0"/>
              <a:buChar char="•"/>
            </a:pPr>
            <a:r>
              <a:rPr lang="de-DE" dirty="0"/>
              <a:t>Training on the </a:t>
            </a:r>
            <a:r>
              <a:rPr lang="de-DE" dirty="0" err="1"/>
              <a:t>use</a:t>
            </a:r>
            <a:r>
              <a:rPr lang="de-DE" dirty="0"/>
              <a:t> of </a:t>
            </a:r>
            <a:r>
              <a:rPr lang="de-DE" dirty="0" err="1"/>
              <a:t>testing</a:t>
            </a:r>
            <a:r>
              <a:rPr lang="de-DE" dirty="0"/>
              <a:t> </a:t>
            </a:r>
            <a:r>
              <a:rPr lang="de-DE" dirty="0" err="1"/>
              <a:t>equipment</a:t>
            </a:r>
            <a:endParaRPr lang="de-DE" dirty="0"/>
          </a:p>
          <a:p>
            <a:pPr marL="285750" indent="-285750" algn="just">
              <a:spcBef>
                <a:spcPts val="400"/>
              </a:spcBef>
              <a:spcAft>
                <a:spcPts val="400"/>
              </a:spcAft>
              <a:buClr>
                <a:srgbClr val="C00000"/>
              </a:buClr>
              <a:buFont typeface="Arial" panose="020B0604020202020204" pitchFamily="34" charset="0"/>
              <a:buChar char="•"/>
            </a:pPr>
            <a:r>
              <a:rPr lang="de-DE" dirty="0" err="1"/>
              <a:t>Offering</a:t>
            </a:r>
            <a:r>
              <a:rPr lang="de-DE" dirty="0"/>
              <a:t> </a:t>
            </a:r>
            <a:r>
              <a:rPr lang="de-DE" dirty="0" err="1"/>
              <a:t>testing</a:t>
            </a:r>
            <a:r>
              <a:rPr lang="de-DE" dirty="0"/>
              <a:t> for solar </a:t>
            </a:r>
            <a:r>
              <a:rPr lang="de-DE" dirty="0" err="1"/>
              <a:t>components</a:t>
            </a:r>
            <a:r>
              <a:rPr lang="de-DE" dirty="0"/>
              <a:t> (</a:t>
            </a:r>
            <a:r>
              <a:rPr lang="de-DE" dirty="0" err="1"/>
              <a:t>modules</a:t>
            </a:r>
            <a:r>
              <a:rPr lang="de-DE" dirty="0"/>
              <a:t>, </a:t>
            </a:r>
            <a:r>
              <a:rPr lang="de-DE" dirty="0" err="1"/>
              <a:t>inverters</a:t>
            </a:r>
            <a:r>
              <a:rPr lang="de-DE" dirty="0"/>
              <a:t>, </a:t>
            </a:r>
            <a:r>
              <a:rPr lang="de-DE" dirty="0" err="1"/>
              <a:t>batteries</a:t>
            </a:r>
            <a:r>
              <a:rPr lang="de-DE" dirty="0"/>
              <a:t>) </a:t>
            </a:r>
            <a:r>
              <a:rPr lang="de-DE" dirty="0" err="1"/>
              <a:t>to</a:t>
            </a:r>
            <a:r>
              <a:rPr lang="de-DE" dirty="0"/>
              <a:t> </a:t>
            </a:r>
            <a:r>
              <a:rPr lang="de-DE" dirty="0" err="1"/>
              <a:t>get</a:t>
            </a:r>
            <a:r>
              <a:rPr lang="de-DE" dirty="0"/>
              <a:t> a </a:t>
            </a:r>
            <a:r>
              <a:rPr lang="de-DE" dirty="0" err="1"/>
              <a:t>first</a:t>
            </a:r>
            <a:r>
              <a:rPr lang="de-DE" dirty="0"/>
              <a:t> </a:t>
            </a:r>
            <a:r>
              <a:rPr lang="de-DE" dirty="0" err="1"/>
              <a:t>impression</a:t>
            </a:r>
            <a:r>
              <a:rPr lang="de-DE" dirty="0"/>
              <a:t> on the </a:t>
            </a:r>
            <a:r>
              <a:rPr lang="de-DE" dirty="0" err="1"/>
              <a:t>quality</a:t>
            </a:r>
            <a:r>
              <a:rPr lang="de-DE" dirty="0"/>
              <a:t> of the </a:t>
            </a:r>
            <a:r>
              <a:rPr lang="de-DE" dirty="0" err="1"/>
              <a:t>products</a:t>
            </a:r>
            <a:r>
              <a:rPr lang="de-DE" dirty="0"/>
              <a:t>. </a:t>
            </a:r>
          </a:p>
          <a:p>
            <a:pPr marL="285750" indent="-285750" algn="just">
              <a:spcBef>
                <a:spcPts val="400"/>
              </a:spcBef>
              <a:spcAft>
                <a:spcPts val="400"/>
              </a:spcAft>
              <a:buClr>
                <a:srgbClr val="C00000"/>
              </a:buClr>
              <a:buFont typeface="Arial" panose="020B0604020202020204" pitchFamily="34" charset="0"/>
              <a:buChar char="•"/>
            </a:pPr>
            <a:r>
              <a:rPr lang="de-DE" dirty="0" err="1">
                <a:sym typeface="Wingdings" panose="05000000000000000000" pitchFamily="2" charset="2"/>
              </a:rPr>
              <a:t>Advise</a:t>
            </a:r>
            <a:r>
              <a:rPr lang="de-DE" dirty="0">
                <a:sym typeface="Wingdings" panose="05000000000000000000" pitchFamily="2" charset="2"/>
              </a:rPr>
              <a:t> on </a:t>
            </a:r>
            <a:r>
              <a:rPr lang="de-DE" dirty="0" err="1">
                <a:sym typeface="Wingdings" panose="05000000000000000000" pitchFamily="2" charset="2"/>
              </a:rPr>
              <a:t>quality</a:t>
            </a:r>
            <a:r>
              <a:rPr lang="de-DE" dirty="0">
                <a:sym typeface="Wingdings" panose="05000000000000000000" pitchFamily="2" charset="2"/>
              </a:rPr>
              <a:t> </a:t>
            </a:r>
            <a:r>
              <a:rPr lang="de-DE" dirty="0" err="1">
                <a:sym typeface="Wingdings" panose="05000000000000000000" pitchFamily="2" charset="2"/>
              </a:rPr>
              <a:t>standards</a:t>
            </a:r>
            <a:endParaRPr lang="de-DE" dirty="0"/>
          </a:p>
        </p:txBody>
      </p:sp>
      <p:pic>
        <p:nvPicPr>
          <p:cNvPr id="9" name="Grafik 8" descr="Messgeräte für Photovoltaik - BENNING">
            <a:extLst>
              <a:ext uri="{FF2B5EF4-FFF2-40B4-BE49-F238E27FC236}">
                <a16:creationId xmlns:a16="http://schemas.microsoft.com/office/drawing/2014/main" id="{3F003890-B2A4-A430-D015-EBE96E7AAC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725" b="4193"/>
          <a:stretch/>
        </p:blipFill>
        <p:spPr bwMode="auto">
          <a:xfrm>
            <a:off x="7615800" y="1186442"/>
            <a:ext cx="1776730" cy="2134266"/>
          </a:xfrm>
          <a:prstGeom prst="rect">
            <a:avLst/>
          </a:prstGeom>
          <a:noFill/>
          <a:ln>
            <a:noFill/>
          </a:ln>
        </p:spPr>
      </p:pic>
      <p:pic>
        <p:nvPicPr>
          <p:cNvPr id="10" name="Grafik 9" descr="Photovoltaik Thermografie">
            <a:extLst>
              <a:ext uri="{FF2B5EF4-FFF2-40B4-BE49-F238E27FC236}">
                <a16:creationId xmlns:a16="http://schemas.microsoft.com/office/drawing/2014/main" id="{AC7B7E06-2352-BB89-92AE-75468A84AE5A}"/>
              </a:ext>
            </a:extLst>
          </p:cNvPr>
          <p:cNvPicPr>
            <a:picLocks noChangeAspect="1"/>
          </p:cNvPicPr>
          <p:nvPr/>
        </p:nvPicPr>
        <p:blipFill rotWithShape="1">
          <a:blip r:embed="rId4">
            <a:extLst>
              <a:ext uri="{28A0092B-C50C-407E-A947-70E740481C1C}">
                <a14:useLocalDpi xmlns:a14="http://schemas.microsoft.com/office/drawing/2010/main" val="0"/>
              </a:ext>
            </a:extLst>
          </a:blip>
          <a:srcRect b="16413"/>
          <a:stretch/>
        </p:blipFill>
        <p:spPr bwMode="auto">
          <a:xfrm>
            <a:off x="9504220" y="1186443"/>
            <a:ext cx="1912620" cy="2134266"/>
          </a:xfrm>
          <a:prstGeom prst="rect">
            <a:avLst/>
          </a:prstGeom>
          <a:noFill/>
          <a:ln>
            <a:noFill/>
          </a:ln>
        </p:spPr>
      </p:pic>
      <p:pic>
        <p:nvPicPr>
          <p:cNvPr id="11" name="Grafik 10" descr="BOB10-4">
            <a:extLst>
              <a:ext uri="{FF2B5EF4-FFF2-40B4-BE49-F238E27FC236}">
                <a16:creationId xmlns:a16="http://schemas.microsoft.com/office/drawing/2014/main" id="{492416B8-6E42-18AB-96B8-E990A8D535BA}"/>
              </a:ext>
            </a:extLst>
          </p:cNvPr>
          <p:cNvPicPr>
            <a:picLocks noChangeAspect="1"/>
          </p:cNvPicPr>
          <p:nvPr/>
        </p:nvPicPr>
        <p:blipFill rotWithShape="1">
          <a:blip r:embed="rId5">
            <a:extLst>
              <a:ext uri="{28A0092B-C50C-407E-A947-70E740481C1C}">
                <a14:useLocalDpi xmlns:a14="http://schemas.microsoft.com/office/drawing/2010/main" val="0"/>
              </a:ext>
            </a:extLst>
          </a:blip>
          <a:srcRect l="9757"/>
          <a:stretch/>
        </p:blipFill>
        <p:spPr bwMode="auto">
          <a:xfrm>
            <a:off x="7625584" y="3429000"/>
            <a:ext cx="3791256" cy="3091815"/>
          </a:xfrm>
          <a:prstGeom prst="rect">
            <a:avLst/>
          </a:prstGeom>
          <a:noFill/>
          <a:ln>
            <a:noFill/>
          </a:ln>
        </p:spPr>
      </p:pic>
    </p:spTree>
    <p:extLst>
      <p:ext uri="{BB962C8B-B14F-4D97-AF65-F5344CB8AC3E}">
        <p14:creationId xmlns:p14="http://schemas.microsoft.com/office/powerpoint/2010/main" val="306187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CCB2B-F6B5-4F26-87D7-E049E806BED7}"/>
              </a:ext>
            </a:extLst>
          </p:cNvPr>
          <p:cNvSpPr>
            <a:spLocks noGrp="1"/>
          </p:cNvSpPr>
          <p:nvPr>
            <p:ph type="title"/>
          </p:nvPr>
        </p:nvSpPr>
        <p:spPr/>
        <p:txBody>
          <a:bodyPr/>
          <a:lstStyle/>
          <a:p>
            <a:r>
              <a:rPr lang="de-DE" dirty="0"/>
              <a:t>Training Center</a:t>
            </a:r>
            <a:endParaRPr lang="en-GB" dirty="0"/>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0"/>
          </p:nvPr>
        </p:nvSpPr>
        <p:spPr/>
        <p:txBody>
          <a:bodyPr/>
          <a:lstStyle/>
          <a:p>
            <a:fld id="{9ED11504-23E3-41ED-B818-1A3A6FD42A0D}" type="slidenum">
              <a:rPr lang="de-DE" smtClean="0"/>
              <a:pPr/>
              <a:t>17</a:t>
            </a:fld>
            <a:endParaRPr lang="de-DE" dirty="0"/>
          </a:p>
        </p:txBody>
      </p:sp>
      <p:sp>
        <p:nvSpPr>
          <p:cNvPr id="8" name="Textplatzhalter 7">
            <a:extLst>
              <a:ext uri="{FF2B5EF4-FFF2-40B4-BE49-F238E27FC236}">
                <a16:creationId xmlns:a16="http://schemas.microsoft.com/office/drawing/2014/main" id="{BC44D4F0-8FBA-34A4-B74C-D13B1270156C}"/>
              </a:ext>
            </a:extLst>
          </p:cNvPr>
          <p:cNvSpPr>
            <a:spLocks noGrp="1"/>
          </p:cNvSpPr>
          <p:nvPr>
            <p:ph type="body" sz="quarter" idx="13"/>
          </p:nvPr>
        </p:nvSpPr>
        <p:spPr/>
        <p:txBody>
          <a:bodyPr/>
          <a:lstStyle/>
          <a:p>
            <a:endParaRPr lang="de-DE"/>
          </a:p>
        </p:txBody>
      </p:sp>
      <p:sp>
        <p:nvSpPr>
          <p:cNvPr id="9" name="Textplatzhalter 8">
            <a:extLst>
              <a:ext uri="{FF2B5EF4-FFF2-40B4-BE49-F238E27FC236}">
                <a16:creationId xmlns:a16="http://schemas.microsoft.com/office/drawing/2014/main" id="{7751AC0A-42D9-42C9-B6D1-49AF0CA101F4}"/>
              </a:ext>
            </a:extLst>
          </p:cNvPr>
          <p:cNvSpPr>
            <a:spLocks noGrp="1"/>
          </p:cNvSpPr>
          <p:nvPr>
            <p:ph type="body" sz="quarter" idx="14"/>
          </p:nvPr>
        </p:nvSpPr>
        <p:spPr/>
        <p:txBody>
          <a:bodyPr/>
          <a:lstStyle/>
          <a:p>
            <a:endParaRPr lang="de-DE"/>
          </a:p>
        </p:txBody>
      </p:sp>
      <p:pic>
        <p:nvPicPr>
          <p:cNvPr id="6" name="Picture 223284644">
            <a:extLst>
              <a:ext uri="{FF2B5EF4-FFF2-40B4-BE49-F238E27FC236}">
                <a16:creationId xmlns:a16="http://schemas.microsoft.com/office/drawing/2014/main" id="{FA98CF45-B2AD-89E6-2169-C094BC461A5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410527" y="1128395"/>
            <a:ext cx="5109585" cy="2300605"/>
          </a:xfrm>
          <a:prstGeom prst="rect">
            <a:avLst/>
          </a:prstGeom>
          <a:ln>
            <a:noFill/>
          </a:ln>
          <a:extLst>
            <a:ext uri="{53640926-AAD7-44D8-BBD7-CCE9431645EC}">
              <a14:shadowObscured xmlns:a14="http://schemas.microsoft.com/office/drawing/2010/main"/>
            </a:ext>
          </a:extLst>
        </p:spPr>
      </p:pic>
      <p:pic>
        <p:nvPicPr>
          <p:cNvPr id="7" name="Grafik 6">
            <a:extLst>
              <a:ext uri="{FF2B5EF4-FFF2-40B4-BE49-F238E27FC236}">
                <a16:creationId xmlns:a16="http://schemas.microsoft.com/office/drawing/2014/main" id="{F016D6AE-6748-6366-298C-DE03E84B1E5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8570584" y="4081158"/>
            <a:ext cx="3309416" cy="2461842"/>
          </a:xfrm>
          <a:prstGeom prst="rect">
            <a:avLst/>
          </a:prstGeom>
          <a:ln>
            <a:noFill/>
          </a:ln>
          <a:extLst>
            <a:ext uri="{53640926-AAD7-44D8-BBD7-CCE9431645EC}">
              <a14:shadowObscured xmlns:a14="http://schemas.microsoft.com/office/drawing/2010/main"/>
            </a:ext>
          </a:extLst>
        </p:spPr>
      </p:pic>
      <p:pic>
        <p:nvPicPr>
          <p:cNvPr id="5" name="Grafik 4">
            <a:extLst>
              <a:ext uri="{FF2B5EF4-FFF2-40B4-BE49-F238E27FC236}">
                <a16:creationId xmlns:a16="http://schemas.microsoft.com/office/drawing/2014/main" id="{362B9317-1BDA-6F1E-27CA-EA8B99309C15}"/>
              </a:ext>
            </a:extLst>
          </p:cNvPr>
          <p:cNvPicPr>
            <a:picLocks noChangeAspect="1"/>
          </p:cNvPicPr>
          <p:nvPr/>
        </p:nvPicPr>
        <p:blipFill rotWithShape="1">
          <a:blip r:embed="rId5">
            <a:extLst>
              <a:ext uri="{28A0092B-C50C-407E-A947-70E740481C1C}">
                <a14:useLocalDpi xmlns:a14="http://schemas.microsoft.com/office/drawing/2010/main"/>
              </a:ext>
            </a:extLst>
          </a:blip>
          <a:srcRect l="4996" t="6629" r="18361" b="3107"/>
          <a:stretch/>
        </p:blipFill>
        <p:spPr>
          <a:xfrm>
            <a:off x="532453" y="3627000"/>
            <a:ext cx="3829050" cy="2538751"/>
          </a:xfrm>
          <a:prstGeom prst="rect">
            <a:avLst/>
          </a:prstGeom>
        </p:spPr>
      </p:pic>
      <p:pic>
        <p:nvPicPr>
          <p:cNvPr id="10" name="Grafik 9">
            <a:extLst>
              <a:ext uri="{FF2B5EF4-FFF2-40B4-BE49-F238E27FC236}">
                <a16:creationId xmlns:a16="http://schemas.microsoft.com/office/drawing/2014/main" id="{A7FBF75B-5D1D-EFEE-4961-91999B1868D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33131" t="23878" b="23476"/>
          <a:stretch/>
        </p:blipFill>
        <p:spPr>
          <a:xfrm>
            <a:off x="4453356" y="3632959"/>
            <a:ext cx="4338220" cy="2532041"/>
          </a:xfrm>
          <a:prstGeom prst="rect">
            <a:avLst/>
          </a:prstGeom>
        </p:spPr>
      </p:pic>
      <p:pic>
        <p:nvPicPr>
          <p:cNvPr id="3" name="Grafik 2">
            <a:extLst>
              <a:ext uri="{FF2B5EF4-FFF2-40B4-BE49-F238E27FC236}">
                <a16:creationId xmlns:a16="http://schemas.microsoft.com/office/drawing/2014/main" id="{5CCD37CD-26F1-27BF-05C5-2E22E985008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7860030" y="1236662"/>
            <a:ext cx="3977640" cy="28797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5843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CCB2B-F6B5-4F26-87D7-E049E806BED7}"/>
              </a:ext>
            </a:extLst>
          </p:cNvPr>
          <p:cNvSpPr>
            <a:spLocks noGrp="1"/>
          </p:cNvSpPr>
          <p:nvPr>
            <p:ph type="title"/>
          </p:nvPr>
        </p:nvSpPr>
        <p:spPr/>
        <p:txBody>
          <a:bodyPr/>
          <a:lstStyle/>
          <a:p>
            <a:r>
              <a:rPr lang="de-DE" dirty="0"/>
              <a:t>Knowledge Management &amp; Dissemination</a:t>
            </a:r>
            <a:endParaRPr lang="en-GB" dirty="0"/>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0"/>
          </p:nvPr>
        </p:nvSpPr>
        <p:spPr/>
        <p:txBody>
          <a:bodyPr/>
          <a:lstStyle/>
          <a:p>
            <a:fld id="{9ED11504-23E3-41ED-B818-1A3A6FD42A0D}" type="slidenum">
              <a:rPr lang="de-DE" smtClean="0"/>
              <a:pPr/>
              <a:t>18</a:t>
            </a:fld>
            <a:endParaRPr lang="de-DE" dirty="0"/>
          </a:p>
        </p:txBody>
      </p:sp>
      <p:sp>
        <p:nvSpPr>
          <p:cNvPr id="9" name="Textplatzhalter 8">
            <a:extLst>
              <a:ext uri="{FF2B5EF4-FFF2-40B4-BE49-F238E27FC236}">
                <a16:creationId xmlns:a16="http://schemas.microsoft.com/office/drawing/2014/main" id="{81D0411A-74AF-AADC-FC64-F5B15D77CE26}"/>
              </a:ext>
            </a:extLst>
          </p:cNvPr>
          <p:cNvSpPr>
            <a:spLocks noGrp="1"/>
          </p:cNvSpPr>
          <p:nvPr>
            <p:ph type="body" sz="quarter" idx="14"/>
          </p:nvPr>
        </p:nvSpPr>
        <p:spPr/>
        <p:txBody>
          <a:bodyPr/>
          <a:lstStyle/>
          <a:p>
            <a:endParaRPr lang="de-DE"/>
          </a:p>
        </p:txBody>
      </p:sp>
      <p:sp>
        <p:nvSpPr>
          <p:cNvPr id="3" name="Textfeld 2">
            <a:extLst>
              <a:ext uri="{FF2B5EF4-FFF2-40B4-BE49-F238E27FC236}">
                <a16:creationId xmlns:a16="http://schemas.microsoft.com/office/drawing/2014/main" id="{C7AB8A08-0EFD-2087-BB08-A846261156C9}"/>
              </a:ext>
            </a:extLst>
          </p:cNvPr>
          <p:cNvSpPr txBox="1"/>
          <p:nvPr/>
        </p:nvSpPr>
        <p:spPr>
          <a:xfrm>
            <a:off x="816000" y="2066098"/>
            <a:ext cx="10290150" cy="3016210"/>
          </a:xfrm>
          <a:prstGeom prst="rect">
            <a:avLst/>
          </a:prstGeom>
          <a:noFill/>
        </p:spPr>
        <p:txBody>
          <a:bodyPr wrap="square" rtlCol="0">
            <a:spAutoFit/>
          </a:bodyPr>
          <a:lstStyle/>
          <a:p>
            <a:pPr marL="285750" indent="-285750">
              <a:spcAft>
                <a:spcPts val="300"/>
              </a:spcAft>
              <a:buClr>
                <a:srgbClr val="C00000"/>
              </a:buClr>
              <a:buFont typeface="Wingdings" panose="05000000000000000000" pitchFamily="2" charset="2"/>
              <a:buChar char="§"/>
            </a:pPr>
            <a:r>
              <a:rPr lang="en-US" b="1" dirty="0"/>
              <a:t>Topics: </a:t>
            </a:r>
            <a:r>
              <a:rPr lang="en-US" dirty="0"/>
              <a:t>STAR-C will incorporate support on topics such as system design &amp; integration, operation &amp; maintenance, data management, business development,  access to finance and customer relationship management. </a:t>
            </a:r>
          </a:p>
          <a:p>
            <a:pPr marL="285750" indent="-285750">
              <a:spcAft>
                <a:spcPts val="300"/>
              </a:spcAft>
              <a:buClr>
                <a:srgbClr val="C00000"/>
              </a:buClr>
              <a:buFont typeface="Wingdings" panose="05000000000000000000" pitchFamily="2" charset="2"/>
              <a:buChar char="§"/>
            </a:pPr>
            <a:endParaRPr lang="en-US" dirty="0"/>
          </a:p>
          <a:p>
            <a:pPr marL="285750" indent="-285750">
              <a:spcAft>
                <a:spcPts val="300"/>
              </a:spcAft>
              <a:buClr>
                <a:srgbClr val="C00000"/>
              </a:buClr>
              <a:buFont typeface="Wingdings" panose="05000000000000000000" pitchFamily="2" charset="2"/>
              <a:buChar char="§"/>
            </a:pPr>
            <a:r>
              <a:rPr lang="en-US" b="1" dirty="0"/>
              <a:t>Target groups:</a:t>
            </a:r>
            <a:r>
              <a:rPr lang="en-US" dirty="0"/>
              <a:t> STAR-C will address target groups from the public, private and finance sectors, with special focus on stakeholders in rural areas.</a:t>
            </a:r>
          </a:p>
          <a:p>
            <a:pPr marL="285750" indent="-285750">
              <a:spcAft>
                <a:spcPts val="300"/>
              </a:spcAft>
              <a:buClr>
                <a:srgbClr val="C00000"/>
              </a:buClr>
              <a:buFont typeface="Wingdings" panose="05000000000000000000" pitchFamily="2" charset="2"/>
              <a:buChar char="§"/>
            </a:pPr>
            <a:endParaRPr lang="en-US" dirty="0"/>
          </a:p>
          <a:p>
            <a:pPr marL="285750" indent="-285750">
              <a:spcAft>
                <a:spcPts val="300"/>
              </a:spcAft>
              <a:buClr>
                <a:srgbClr val="C00000"/>
              </a:buClr>
              <a:buFont typeface="Wingdings" panose="05000000000000000000" pitchFamily="2" charset="2"/>
              <a:buChar char="§"/>
            </a:pPr>
            <a:r>
              <a:rPr lang="en-US" b="1" dirty="0"/>
              <a:t>Services:</a:t>
            </a:r>
            <a:r>
              <a:rPr lang="en-US" dirty="0"/>
              <a:t> STAR-C needs to generate and disseminate information about different PV applications and their economics, costs of solar appliances, information on existing companies and quality assurance. </a:t>
            </a:r>
          </a:p>
        </p:txBody>
      </p:sp>
      <p:sp>
        <p:nvSpPr>
          <p:cNvPr id="7" name="Textfeld 6">
            <a:extLst>
              <a:ext uri="{FF2B5EF4-FFF2-40B4-BE49-F238E27FC236}">
                <a16:creationId xmlns:a16="http://schemas.microsoft.com/office/drawing/2014/main" id="{8769E222-AB81-B89B-E2D7-FD6C264BB4B7}"/>
              </a:ext>
            </a:extLst>
          </p:cNvPr>
          <p:cNvSpPr txBox="1"/>
          <p:nvPr/>
        </p:nvSpPr>
        <p:spPr>
          <a:xfrm>
            <a:off x="816000" y="1249554"/>
            <a:ext cx="10385400" cy="646331"/>
          </a:xfrm>
          <a:prstGeom prst="rect">
            <a:avLst/>
          </a:prstGeom>
          <a:noFill/>
        </p:spPr>
        <p:txBody>
          <a:bodyPr wrap="square" rtlCol="0">
            <a:spAutoFit/>
          </a:bodyPr>
          <a:lstStyle/>
          <a:p>
            <a:r>
              <a:rPr lang="en-US" dirty="0"/>
              <a:t>In order to maximize benefits for the solar sector development, the knowledge dissemination approach of STAR-C will follow a </a:t>
            </a:r>
            <a:r>
              <a:rPr lang="en-US" b="1" dirty="0"/>
              <a:t>holistic approach in several dimensions</a:t>
            </a:r>
            <a:r>
              <a:rPr lang="en-US" dirty="0"/>
              <a:t>: </a:t>
            </a:r>
          </a:p>
        </p:txBody>
      </p:sp>
      <p:sp>
        <p:nvSpPr>
          <p:cNvPr id="8" name="Textfeld 7">
            <a:extLst>
              <a:ext uri="{FF2B5EF4-FFF2-40B4-BE49-F238E27FC236}">
                <a16:creationId xmlns:a16="http://schemas.microsoft.com/office/drawing/2014/main" id="{46E98A0C-01E2-48A3-9931-F90E904045F6}"/>
              </a:ext>
            </a:extLst>
          </p:cNvPr>
          <p:cNvSpPr txBox="1"/>
          <p:nvPr/>
        </p:nvSpPr>
        <p:spPr>
          <a:xfrm>
            <a:off x="760368" y="5295793"/>
            <a:ext cx="10568924" cy="1154162"/>
          </a:xfrm>
          <a:prstGeom prst="rect">
            <a:avLst/>
          </a:prstGeom>
          <a:noFill/>
        </p:spPr>
        <p:txBody>
          <a:bodyPr wrap="square">
            <a:spAutoFit/>
          </a:bodyPr>
          <a:lstStyle/>
          <a:p>
            <a:pPr algn="just">
              <a:spcBef>
                <a:spcPts val="1200"/>
              </a:spcBef>
              <a:spcAft>
                <a:spcPts val="1200"/>
              </a:spcAft>
            </a:pPr>
            <a:r>
              <a:rPr lang="de-DE" sz="1800" b="1" dirty="0">
                <a:effectLst/>
                <a:ea typeface="Calibri" panose="020F0502020204030204" pitchFamily="34" charset="0"/>
                <a:cs typeface="Times New Roman" panose="02020603050405020304" pitchFamily="18" charset="0"/>
              </a:rPr>
              <a:t>Information Events</a:t>
            </a:r>
            <a:endParaRPr lang="de-DE" sz="1800" dirty="0">
              <a:effectLst/>
              <a:ea typeface="Calibri" panose="020F0502020204030204" pitchFamily="34" charset="0"/>
              <a:cs typeface="Times New Roman" panose="02020603050405020304" pitchFamily="18" charset="0"/>
            </a:endParaRPr>
          </a:p>
          <a:p>
            <a:pPr marL="285750" indent="-285750">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Live information events and webinars on solar applications with STAR-C personnel and solar companies to present solutions and showcasing their experiences. </a:t>
            </a:r>
            <a:endParaRPr lang="en-GB"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900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CCB2B-F6B5-4F26-87D7-E049E806BED7}"/>
              </a:ext>
            </a:extLst>
          </p:cNvPr>
          <p:cNvSpPr>
            <a:spLocks noGrp="1"/>
          </p:cNvSpPr>
          <p:nvPr>
            <p:ph type="title"/>
          </p:nvPr>
        </p:nvSpPr>
        <p:spPr>
          <a:xfrm>
            <a:off x="816000" y="0"/>
            <a:ext cx="9129498" cy="792000"/>
          </a:xfrm>
        </p:spPr>
        <p:txBody>
          <a:bodyPr/>
          <a:lstStyle/>
          <a:p>
            <a:r>
              <a:rPr lang="de-DE" dirty="0"/>
              <a:t>Knowledge Management &amp; Dissemination - </a:t>
            </a:r>
            <a:r>
              <a:rPr lang="de-DE" dirty="0" err="1"/>
              <a:t>Proposed</a:t>
            </a:r>
            <a:r>
              <a:rPr lang="de-DE" dirty="0"/>
              <a:t> </a:t>
            </a:r>
            <a:r>
              <a:rPr lang="de-DE" dirty="0" err="1"/>
              <a:t>Activities</a:t>
            </a:r>
            <a:r>
              <a:rPr lang="de-DE" dirty="0"/>
              <a:t> </a:t>
            </a:r>
            <a:r>
              <a:rPr lang="de-DE" dirty="0" err="1"/>
              <a:t>for</a:t>
            </a:r>
            <a:r>
              <a:rPr lang="de-DE" dirty="0"/>
              <a:t> STAR-C</a:t>
            </a:r>
            <a:endParaRPr lang="en-GB" dirty="0"/>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0"/>
          </p:nvPr>
        </p:nvSpPr>
        <p:spPr/>
        <p:txBody>
          <a:bodyPr/>
          <a:lstStyle/>
          <a:p>
            <a:fld id="{9ED11504-23E3-41ED-B818-1A3A6FD42A0D}" type="slidenum">
              <a:rPr lang="de-DE" smtClean="0"/>
              <a:pPr/>
              <a:t>19</a:t>
            </a:fld>
            <a:endParaRPr lang="de-DE" dirty="0"/>
          </a:p>
        </p:txBody>
      </p:sp>
      <p:sp>
        <p:nvSpPr>
          <p:cNvPr id="9" name="Textplatzhalter 8">
            <a:extLst>
              <a:ext uri="{FF2B5EF4-FFF2-40B4-BE49-F238E27FC236}">
                <a16:creationId xmlns:a16="http://schemas.microsoft.com/office/drawing/2014/main" id="{81D0411A-74AF-AADC-FC64-F5B15D77CE26}"/>
              </a:ext>
            </a:extLst>
          </p:cNvPr>
          <p:cNvSpPr>
            <a:spLocks noGrp="1"/>
          </p:cNvSpPr>
          <p:nvPr>
            <p:ph type="body" sz="quarter" idx="14"/>
          </p:nvPr>
        </p:nvSpPr>
        <p:spPr/>
        <p:txBody>
          <a:bodyPr/>
          <a:lstStyle/>
          <a:p>
            <a:endParaRPr lang="de-DE"/>
          </a:p>
        </p:txBody>
      </p:sp>
      <p:sp>
        <p:nvSpPr>
          <p:cNvPr id="3" name="Textfeld 2">
            <a:extLst>
              <a:ext uri="{FF2B5EF4-FFF2-40B4-BE49-F238E27FC236}">
                <a16:creationId xmlns:a16="http://schemas.microsoft.com/office/drawing/2014/main" id="{C7AB8A08-0EFD-2087-BB08-A846261156C9}"/>
              </a:ext>
            </a:extLst>
          </p:cNvPr>
          <p:cNvSpPr txBox="1"/>
          <p:nvPr/>
        </p:nvSpPr>
        <p:spPr>
          <a:xfrm>
            <a:off x="816001" y="1176982"/>
            <a:ext cx="8928000" cy="5101397"/>
          </a:xfrm>
          <a:prstGeom prst="rect">
            <a:avLst/>
          </a:prstGeom>
          <a:noFill/>
        </p:spPr>
        <p:txBody>
          <a:bodyPr wrap="square" rtlCol="0">
            <a:spAutoFit/>
          </a:bodyPr>
          <a:lstStyle/>
          <a:p>
            <a:pPr algn="just">
              <a:spcAft>
                <a:spcPts val="600"/>
              </a:spcAft>
              <a:buClr>
                <a:srgbClr val="C00000"/>
              </a:buClr>
            </a:pPr>
            <a:r>
              <a:rPr lang="de-DE" b="1" dirty="0" err="1"/>
              <a:t>Available</a:t>
            </a:r>
            <a:r>
              <a:rPr lang="de-DE" b="1" dirty="0"/>
              <a:t> </a:t>
            </a:r>
            <a:r>
              <a:rPr lang="de-DE" b="1" dirty="0" err="1"/>
              <a:t>information</a:t>
            </a:r>
            <a:r>
              <a:rPr lang="de-DE" b="1" dirty="0"/>
              <a:t> </a:t>
            </a:r>
            <a:r>
              <a:rPr lang="de-DE" b="1" dirty="0" err="1"/>
              <a:t>through</a:t>
            </a:r>
            <a:r>
              <a:rPr lang="de-DE" b="1" dirty="0"/>
              <a:t> the </a:t>
            </a:r>
            <a:r>
              <a:rPr lang="de-DE" b="1" dirty="0" err="1"/>
              <a:t>help</a:t>
            </a:r>
            <a:r>
              <a:rPr lang="de-DE" b="1" dirty="0"/>
              <a:t> </a:t>
            </a:r>
            <a:r>
              <a:rPr lang="de-DE" b="1" dirty="0" err="1"/>
              <a:t>desk</a:t>
            </a:r>
            <a:r>
              <a:rPr lang="de-DE" b="1" dirty="0"/>
              <a:t> </a:t>
            </a:r>
            <a:r>
              <a:rPr lang="de-DE" b="1" dirty="0" err="1"/>
              <a:t>from</a:t>
            </a:r>
            <a:r>
              <a:rPr lang="de-DE" b="1" dirty="0"/>
              <a:t> SREDA and BSTI:</a:t>
            </a:r>
            <a:endParaRPr lang="de-DE" dirty="0"/>
          </a:p>
          <a:p>
            <a:pPr marL="285750" indent="-285750" algn="just">
              <a:spcAft>
                <a:spcPts val="300"/>
              </a:spcAft>
              <a:buClr>
                <a:srgbClr val="C00000"/>
              </a:buClr>
              <a:buFont typeface="Wingdings" panose="05000000000000000000" pitchFamily="2" charset="2"/>
              <a:buChar char="§"/>
            </a:pPr>
            <a:r>
              <a:rPr lang="de-DE" dirty="0"/>
              <a:t>Standards (</a:t>
            </a:r>
            <a:r>
              <a:rPr lang="de-DE" dirty="0" err="1"/>
              <a:t>offered</a:t>
            </a:r>
            <a:r>
              <a:rPr lang="de-DE" dirty="0"/>
              <a:t> </a:t>
            </a:r>
            <a:r>
              <a:rPr lang="de-DE" dirty="0" err="1"/>
              <a:t>by</a:t>
            </a:r>
            <a:r>
              <a:rPr lang="de-DE" dirty="0"/>
              <a:t> BSTI, SREDA)</a:t>
            </a:r>
          </a:p>
          <a:p>
            <a:pPr marL="285750" indent="-285750" algn="just">
              <a:spcAft>
                <a:spcPts val="300"/>
              </a:spcAft>
              <a:buClr>
                <a:srgbClr val="C00000"/>
              </a:buClr>
              <a:buFont typeface="Wingdings" panose="05000000000000000000" pitchFamily="2" charset="2"/>
              <a:buChar char="§"/>
            </a:pPr>
            <a:r>
              <a:rPr lang="de-DE" dirty="0"/>
              <a:t>Manuals (</a:t>
            </a:r>
            <a:r>
              <a:rPr lang="de-DE" dirty="0" err="1"/>
              <a:t>some</a:t>
            </a:r>
            <a:r>
              <a:rPr lang="de-DE" dirty="0"/>
              <a:t> </a:t>
            </a:r>
            <a:r>
              <a:rPr lang="de-DE" dirty="0" err="1"/>
              <a:t>offered</a:t>
            </a:r>
            <a:r>
              <a:rPr lang="de-DE" dirty="0"/>
              <a:t> </a:t>
            </a:r>
            <a:r>
              <a:rPr lang="de-DE" dirty="0" err="1"/>
              <a:t>by</a:t>
            </a:r>
            <a:r>
              <a:rPr lang="de-DE" dirty="0"/>
              <a:t> SREDA)</a:t>
            </a:r>
          </a:p>
          <a:p>
            <a:pPr marL="285750" indent="-285750" algn="just">
              <a:spcAft>
                <a:spcPts val="300"/>
              </a:spcAft>
              <a:buClr>
                <a:srgbClr val="C00000"/>
              </a:buClr>
              <a:buFont typeface="Wingdings" panose="05000000000000000000" pitchFamily="2" charset="2"/>
              <a:buChar char="§"/>
            </a:pPr>
            <a:r>
              <a:rPr lang="de-DE" dirty="0" err="1"/>
              <a:t>Feasibility</a:t>
            </a:r>
            <a:r>
              <a:rPr lang="de-DE" dirty="0"/>
              <a:t> </a:t>
            </a:r>
            <a:r>
              <a:rPr lang="de-DE" dirty="0" err="1"/>
              <a:t>studies</a:t>
            </a:r>
            <a:r>
              <a:rPr lang="de-DE" dirty="0"/>
              <a:t>, </a:t>
            </a:r>
            <a:r>
              <a:rPr lang="de-DE" dirty="0" err="1"/>
              <a:t>related</a:t>
            </a:r>
            <a:r>
              <a:rPr lang="de-DE" dirty="0"/>
              <a:t> </a:t>
            </a:r>
            <a:r>
              <a:rPr lang="de-DE" dirty="0" err="1"/>
              <a:t>information</a:t>
            </a:r>
            <a:r>
              <a:rPr lang="de-DE" dirty="0"/>
              <a:t> (</a:t>
            </a:r>
            <a:r>
              <a:rPr lang="de-DE" dirty="0" err="1"/>
              <a:t>offered</a:t>
            </a:r>
            <a:r>
              <a:rPr lang="de-DE" dirty="0"/>
              <a:t> </a:t>
            </a:r>
            <a:r>
              <a:rPr lang="de-DE" dirty="0" err="1"/>
              <a:t>by</a:t>
            </a:r>
            <a:r>
              <a:rPr lang="de-DE" dirty="0"/>
              <a:t> SREDA)</a:t>
            </a:r>
          </a:p>
          <a:p>
            <a:pPr marL="285750" indent="-285750" algn="just">
              <a:spcAft>
                <a:spcPts val="300"/>
              </a:spcAft>
              <a:buClr>
                <a:srgbClr val="C00000"/>
              </a:buClr>
              <a:buFont typeface="Wingdings" panose="05000000000000000000" pitchFamily="2" charset="2"/>
              <a:buChar char="§"/>
            </a:pPr>
            <a:r>
              <a:rPr lang="de-DE" dirty="0" err="1"/>
              <a:t>Regulations</a:t>
            </a:r>
            <a:r>
              <a:rPr lang="de-DE" dirty="0"/>
              <a:t> and </a:t>
            </a:r>
            <a:r>
              <a:rPr lang="de-DE" dirty="0" err="1"/>
              <a:t>policies</a:t>
            </a:r>
            <a:r>
              <a:rPr lang="de-DE" dirty="0"/>
              <a:t> (</a:t>
            </a:r>
            <a:r>
              <a:rPr lang="de-DE" dirty="0" err="1"/>
              <a:t>offered</a:t>
            </a:r>
            <a:r>
              <a:rPr lang="de-DE" dirty="0"/>
              <a:t> </a:t>
            </a:r>
            <a:r>
              <a:rPr lang="de-DE" dirty="0" err="1"/>
              <a:t>by</a:t>
            </a:r>
            <a:r>
              <a:rPr lang="de-DE" dirty="0"/>
              <a:t> SREDA)</a:t>
            </a:r>
          </a:p>
          <a:p>
            <a:pPr marL="285750" indent="-285750" algn="just">
              <a:spcAft>
                <a:spcPts val="300"/>
              </a:spcAft>
              <a:buClr>
                <a:srgbClr val="C00000"/>
              </a:buClr>
              <a:buFont typeface="Wingdings" panose="05000000000000000000" pitchFamily="2" charset="2"/>
              <a:buChar char="§"/>
            </a:pPr>
            <a:r>
              <a:rPr lang="de-DE" dirty="0"/>
              <a:t>Quality of </a:t>
            </a:r>
            <a:r>
              <a:rPr lang="de-DE" dirty="0" err="1"/>
              <a:t>technology</a:t>
            </a:r>
            <a:r>
              <a:rPr lang="de-DE" dirty="0"/>
              <a:t> (limited </a:t>
            </a:r>
            <a:r>
              <a:rPr lang="de-DE" dirty="0" err="1"/>
              <a:t>to</a:t>
            </a:r>
            <a:r>
              <a:rPr lang="de-DE" dirty="0"/>
              <a:t> non-</a:t>
            </a:r>
            <a:r>
              <a:rPr lang="de-DE" dirty="0" err="1"/>
              <a:t>accredited</a:t>
            </a:r>
            <a:r>
              <a:rPr lang="de-DE" dirty="0"/>
              <a:t> </a:t>
            </a:r>
            <a:r>
              <a:rPr lang="de-DE" dirty="0" err="1"/>
              <a:t>quality</a:t>
            </a:r>
            <a:r>
              <a:rPr lang="de-DE" dirty="0"/>
              <a:t> </a:t>
            </a:r>
            <a:r>
              <a:rPr lang="de-DE" dirty="0" err="1"/>
              <a:t>checks</a:t>
            </a:r>
            <a:r>
              <a:rPr lang="de-DE" dirty="0"/>
              <a:t>, </a:t>
            </a:r>
            <a:r>
              <a:rPr lang="de-DE" dirty="0" err="1"/>
              <a:t>mandate</a:t>
            </a:r>
            <a:r>
              <a:rPr lang="de-DE" dirty="0"/>
              <a:t> of BSTI)</a:t>
            </a:r>
          </a:p>
          <a:p>
            <a:pPr algn="just">
              <a:spcAft>
                <a:spcPts val="300"/>
              </a:spcAft>
              <a:buClr>
                <a:srgbClr val="C00000"/>
              </a:buClr>
            </a:pPr>
            <a:endParaRPr lang="de-DE" dirty="0"/>
          </a:p>
          <a:p>
            <a:pPr algn="just">
              <a:spcAft>
                <a:spcPts val="300"/>
              </a:spcAft>
              <a:buClr>
                <a:srgbClr val="C00000"/>
              </a:buClr>
            </a:pPr>
            <a:r>
              <a:rPr lang="de-DE" b="1" dirty="0"/>
              <a:t>Additional </a:t>
            </a:r>
            <a:r>
              <a:rPr lang="de-DE" b="1" dirty="0" err="1"/>
              <a:t>information</a:t>
            </a:r>
            <a:r>
              <a:rPr lang="de-DE" b="1" dirty="0"/>
              <a:t> </a:t>
            </a:r>
            <a:r>
              <a:rPr lang="de-DE" b="1" dirty="0" err="1"/>
              <a:t>provided</a:t>
            </a:r>
            <a:r>
              <a:rPr lang="de-DE" b="1" dirty="0"/>
              <a:t> </a:t>
            </a:r>
            <a:r>
              <a:rPr lang="de-DE" b="1" dirty="0" err="1"/>
              <a:t>from</a:t>
            </a:r>
            <a:r>
              <a:rPr lang="de-DE" b="1" dirty="0"/>
              <a:t> STAR-C</a:t>
            </a:r>
          </a:p>
          <a:p>
            <a:pPr marL="285750" indent="-285750" algn="just">
              <a:spcAft>
                <a:spcPts val="300"/>
              </a:spcAft>
              <a:buClr>
                <a:srgbClr val="C00000"/>
              </a:buClr>
              <a:buFont typeface="Wingdings" panose="05000000000000000000" pitchFamily="2" charset="2"/>
              <a:buChar char="§"/>
            </a:pPr>
            <a:r>
              <a:rPr lang="de-DE" dirty="0"/>
              <a:t>Solar </a:t>
            </a:r>
            <a:r>
              <a:rPr lang="de-DE" dirty="0" err="1"/>
              <a:t>resource</a:t>
            </a:r>
            <a:r>
              <a:rPr lang="de-DE" dirty="0"/>
              <a:t> and site-</a:t>
            </a:r>
            <a:r>
              <a:rPr lang="de-DE" dirty="0" err="1"/>
              <a:t>demand</a:t>
            </a:r>
            <a:r>
              <a:rPr lang="de-DE" dirty="0"/>
              <a:t> </a:t>
            </a:r>
            <a:r>
              <a:rPr lang="de-DE" dirty="0" err="1"/>
              <a:t>related</a:t>
            </a:r>
            <a:endParaRPr lang="de-DE" dirty="0"/>
          </a:p>
          <a:p>
            <a:pPr marL="285750" indent="-285750" algn="just">
              <a:spcAft>
                <a:spcPts val="300"/>
              </a:spcAft>
              <a:buClr>
                <a:srgbClr val="C00000"/>
              </a:buClr>
              <a:buFont typeface="Wingdings" panose="05000000000000000000" pitchFamily="2" charset="2"/>
              <a:buChar char="§"/>
            </a:pPr>
            <a:r>
              <a:rPr lang="de-DE" dirty="0"/>
              <a:t>Relevant </a:t>
            </a:r>
            <a:r>
              <a:rPr lang="de-DE" dirty="0" err="1"/>
              <a:t>projects</a:t>
            </a:r>
            <a:r>
              <a:rPr lang="de-DE" dirty="0"/>
              <a:t> and </a:t>
            </a:r>
            <a:r>
              <a:rPr lang="de-DE" dirty="0" err="1"/>
              <a:t>applications</a:t>
            </a:r>
            <a:endParaRPr lang="de-DE" dirty="0"/>
          </a:p>
          <a:p>
            <a:pPr marL="285750" indent="-285750" algn="just">
              <a:spcAft>
                <a:spcPts val="300"/>
              </a:spcAft>
              <a:buClr>
                <a:srgbClr val="C00000"/>
              </a:buClr>
              <a:buFont typeface="Wingdings" panose="05000000000000000000" pitchFamily="2" charset="2"/>
              <a:buChar char="§"/>
            </a:pPr>
            <a:r>
              <a:rPr lang="de-DE" dirty="0"/>
              <a:t>Reliable </a:t>
            </a:r>
            <a:r>
              <a:rPr lang="de-DE" dirty="0" err="1"/>
              <a:t>manufacturers</a:t>
            </a:r>
            <a:r>
              <a:rPr lang="de-DE" dirty="0"/>
              <a:t> and </a:t>
            </a:r>
            <a:r>
              <a:rPr lang="de-DE" dirty="0" err="1"/>
              <a:t>providers</a:t>
            </a:r>
            <a:r>
              <a:rPr lang="de-DE" dirty="0"/>
              <a:t> </a:t>
            </a:r>
            <a:r>
              <a:rPr lang="de-DE" dirty="0">
                <a:sym typeface="Wingdings" panose="05000000000000000000" pitchFamily="2" charset="2"/>
              </a:rPr>
              <a:t> </a:t>
            </a:r>
            <a:r>
              <a:rPr lang="de-DE" dirty="0" err="1">
                <a:sym typeface="Wingdings" panose="05000000000000000000" pitchFamily="2" charset="2"/>
              </a:rPr>
              <a:t>key</a:t>
            </a:r>
            <a:r>
              <a:rPr lang="de-DE" dirty="0">
                <a:sym typeface="Wingdings" panose="05000000000000000000" pitchFamily="2" charset="2"/>
              </a:rPr>
              <a:t> </a:t>
            </a:r>
            <a:r>
              <a:rPr lang="de-DE" dirty="0" err="1">
                <a:sym typeface="Wingdings" panose="05000000000000000000" pitchFamily="2" charset="2"/>
              </a:rPr>
              <a:t>attractive</a:t>
            </a:r>
            <a:r>
              <a:rPr lang="de-DE" dirty="0">
                <a:sym typeface="Wingdings" panose="05000000000000000000" pitchFamily="2" charset="2"/>
              </a:rPr>
              <a:t> for private </a:t>
            </a:r>
            <a:r>
              <a:rPr lang="de-DE" dirty="0" err="1">
                <a:sym typeface="Wingdings" panose="05000000000000000000" pitchFamily="2" charset="2"/>
              </a:rPr>
              <a:t>sector</a:t>
            </a:r>
            <a:r>
              <a:rPr lang="de-DE" dirty="0">
                <a:sym typeface="Wingdings" panose="05000000000000000000" pitchFamily="2" charset="2"/>
              </a:rPr>
              <a:t> </a:t>
            </a:r>
            <a:r>
              <a:rPr lang="de-DE" dirty="0" err="1">
                <a:sym typeface="Wingdings" panose="05000000000000000000" pitchFamily="2" charset="2"/>
              </a:rPr>
              <a:t>involvement</a:t>
            </a:r>
            <a:r>
              <a:rPr lang="de-DE" dirty="0">
                <a:sym typeface="Wingdings" panose="05000000000000000000" pitchFamily="2" charset="2"/>
              </a:rPr>
              <a:t>!</a:t>
            </a:r>
          </a:p>
          <a:p>
            <a:pPr marL="285750" indent="-285750" algn="just">
              <a:spcAft>
                <a:spcPts val="300"/>
              </a:spcAft>
              <a:buClr>
                <a:srgbClr val="C00000"/>
              </a:buClr>
              <a:buFont typeface="Wingdings" panose="05000000000000000000" pitchFamily="2" charset="2"/>
              <a:buChar char="§"/>
            </a:pPr>
            <a:r>
              <a:rPr lang="de-DE" dirty="0"/>
              <a:t>List of </a:t>
            </a:r>
            <a:r>
              <a:rPr lang="de-DE" dirty="0" err="1"/>
              <a:t>other</a:t>
            </a:r>
            <a:r>
              <a:rPr lang="de-DE" dirty="0"/>
              <a:t> relevant </a:t>
            </a:r>
            <a:r>
              <a:rPr lang="de-DE" dirty="0" err="1"/>
              <a:t>stakeholders</a:t>
            </a:r>
            <a:r>
              <a:rPr lang="de-DE" dirty="0"/>
              <a:t>, </a:t>
            </a:r>
            <a:r>
              <a:rPr lang="de-DE" dirty="0" err="1"/>
              <a:t>including</a:t>
            </a:r>
            <a:r>
              <a:rPr lang="de-DE" dirty="0"/>
              <a:t> </a:t>
            </a:r>
            <a:r>
              <a:rPr lang="de-DE" dirty="0" err="1"/>
              <a:t>testing</a:t>
            </a:r>
            <a:r>
              <a:rPr lang="de-DE" dirty="0"/>
              <a:t> and </a:t>
            </a:r>
            <a:r>
              <a:rPr lang="de-DE" dirty="0" err="1"/>
              <a:t>training</a:t>
            </a:r>
            <a:r>
              <a:rPr lang="de-DE" dirty="0"/>
              <a:t> </a:t>
            </a:r>
            <a:r>
              <a:rPr lang="de-DE" dirty="0" err="1"/>
              <a:t>facilities</a:t>
            </a:r>
            <a:endParaRPr lang="de-DE" dirty="0"/>
          </a:p>
          <a:p>
            <a:pPr marL="285750" indent="-285750" algn="just">
              <a:spcAft>
                <a:spcPts val="300"/>
              </a:spcAft>
              <a:buClr>
                <a:srgbClr val="C00000"/>
              </a:buClr>
              <a:buFont typeface="Wingdings" panose="05000000000000000000" pitchFamily="2" charset="2"/>
              <a:buChar char="§"/>
            </a:pPr>
            <a:r>
              <a:rPr lang="de-DE" dirty="0"/>
              <a:t>Best </a:t>
            </a:r>
            <a:r>
              <a:rPr lang="de-DE" dirty="0" err="1"/>
              <a:t>practices</a:t>
            </a:r>
            <a:endParaRPr lang="de-DE" dirty="0"/>
          </a:p>
          <a:p>
            <a:pPr marL="285750" indent="-285750" algn="just">
              <a:spcAft>
                <a:spcPts val="300"/>
              </a:spcAft>
              <a:buClr>
                <a:srgbClr val="C00000"/>
              </a:buClr>
              <a:buFont typeface="Wingdings" panose="05000000000000000000" pitchFamily="2" charset="2"/>
              <a:buChar char="§"/>
            </a:pPr>
            <a:r>
              <a:rPr lang="de-DE" dirty="0"/>
              <a:t>Funding </a:t>
            </a:r>
            <a:r>
              <a:rPr lang="de-DE" dirty="0" err="1"/>
              <a:t>information</a:t>
            </a:r>
            <a:endParaRPr lang="de-DE" dirty="0"/>
          </a:p>
          <a:p>
            <a:pPr marL="285750" indent="-285750" algn="just">
              <a:spcAft>
                <a:spcPts val="300"/>
              </a:spcAft>
              <a:buClr>
                <a:srgbClr val="C00000"/>
              </a:buClr>
              <a:buFont typeface="Wingdings" panose="05000000000000000000" pitchFamily="2" charset="2"/>
              <a:buChar char="§"/>
            </a:pPr>
            <a:r>
              <a:rPr lang="de-DE" dirty="0"/>
              <a:t>Customer  and end </a:t>
            </a:r>
            <a:r>
              <a:rPr lang="de-DE" dirty="0" err="1"/>
              <a:t>user</a:t>
            </a:r>
            <a:r>
              <a:rPr lang="de-DE" dirty="0"/>
              <a:t> </a:t>
            </a:r>
            <a:r>
              <a:rPr lang="de-DE" dirty="0" err="1"/>
              <a:t>awareness</a:t>
            </a:r>
            <a:r>
              <a:rPr lang="de-DE" dirty="0"/>
              <a:t> </a:t>
            </a:r>
            <a:r>
              <a:rPr lang="de-DE" dirty="0" err="1"/>
              <a:t>raising</a:t>
            </a:r>
            <a:r>
              <a:rPr lang="de-DE" dirty="0"/>
              <a:t> </a:t>
            </a:r>
            <a:r>
              <a:rPr lang="de-DE" dirty="0" err="1"/>
              <a:t>for</a:t>
            </a:r>
            <a:r>
              <a:rPr lang="de-DE" dirty="0"/>
              <a:t> solar PV</a:t>
            </a:r>
          </a:p>
        </p:txBody>
      </p:sp>
    </p:spTree>
    <p:extLst>
      <p:ext uri="{BB962C8B-B14F-4D97-AF65-F5344CB8AC3E}">
        <p14:creationId xmlns:p14="http://schemas.microsoft.com/office/powerpoint/2010/main" val="2237793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Objectives</a:t>
            </a:r>
            <a:r>
              <a:rPr lang="de-DE" dirty="0"/>
              <a:t> </a:t>
            </a:r>
            <a:r>
              <a:rPr lang="de-DE" dirty="0" err="1"/>
              <a:t>of</a:t>
            </a:r>
            <a:r>
              <a:rPr lang="de-DE" dirty="0"/>
              <a:t> STAR-C Country Assessment and Concept </a:t>
            </a:r>
            <a:r>
              <a:rPr lang="de-DE" dirty="0" err="1"/>
              <a:t>for</a:t>
            </a:r>
            <a:r>
              <a:rPr lang="de-DE" dirty="0"/>
              <a:t> </a:t>
            </a:r>
            <a:r>
              <a:rPr lang="de-DE" dirty="0" err="1"/>
              <a:t>Bangladesh</a:t>
            </a:r>
            <a:endParaRPr lang="de-DE" dirty="0"/>
          </a:p>
        </p:txBody>
      </p:sp>
      <p:sp>
        <p:nvSpPr>
          <p:cNvPr id="3" name="Content Placeholder 2"/>
          <p:cNvSpPr>
            <a:spLocks noGrp="1"/>
          </p:cNvSpPr>
          <p:nvPr>
            <p:ph idx="1"/>
          </p:nvPr>
        </p:nvSpPr>
        <p:spPr>
          <a:xfrm>
            <a:off x="635024" y="1400174"/>
            <a:ext cx="11004526" cy="5448301"/>
          </a:xfrm>
        </p:spPr>
        <p:txBody>
          <a:bodyPr/>
          <a:lstStyle/>
          <a:p>
            <a:pPr lvl="1">
              <a:spcBef>
                <a:spcPts val="1200"/>
              </a:spcBef>
              <a:spcAft>
                <a:spcPts val="1200"/>
              </a:spcAft>
            </a:pPr>
            <a:r>
              <a:rPr lang="en-GB" sz="1800" dirty="0">
                <a:ea typeface="Calibri" panose="020F0502020204030204" pitchFamily="34" charset="0"/>
                <a:cs typeface="Times New Roman" panose="02020603050405020304" pitchFamily="18" charset="0"/>
              </a:rPr>
              <a:t>undertake a </a:t>
            </a:r>
            <a:r>
              <a:rPr lang="en-GB" sz="1800" dirty="0">
                <a:solidFill>
                  <a:schemeClr val="tx2"/>
                </a:solidFill>
                <a:ea typeface="Calibri" panose="020F0502020204030204" pitchFamily="34" charset="0"/>
                <a:cs typeface="Times New Roman" panose="02020603050405020304" pitchFamily="18" charset="0"/>
              </a:rPr>
              <a:t>country assessment </a:t>
            </a:r>
            <a:r>
              <a:rPr lang="en-GB" sz="1800" dirty="0">
                <a:ea typeface="Calibri" panose="020F0502020204030204" pitchFamily="34" charset="0"/>
                <a:cs typeface="Times New Roman" panose="02020603050405020304" pitchFamily="18" charset="0"/>
              </a:rPr>
              <a:t>for setting up a Solar Technology Application Resource Centre (STAR-C) in Bangladesh and </a:t>
            </a:r>
          </a:p>
          <a:p>
            <a:pPr lvl="1">
              <a:spcBef>
                <a:spcPts val="1200"/>
              </a:spcBef>
              <a:spcAft>
                <a:spcPts val="1200"/>
              </a:spcAft>
            </a:pPr>
            <a:r>
              <a:rPr lang="en-GB" sz="1800" dirty="0">
                <a:ea typeface="Calibri" panose="020F0502020204030204" pitchFamily="34" charset="0"/>
                <a:cs typeface="Times New Roman" panose="02020603050405020304" pitchFamily="18" charset="0"/>
              </a:rPr>
              <a:t>develop a detailed </a:t>
            </a:r>
            <a:r>
              <a:rPr lang="en-GB" sz="1800" dirty="0">
                <a:solidFill>
                  <a:schemeClr val="tx2"/>
                </a:solidFill>
                <a:cs typeface="Times New Roman" panose="02020603050405020304" pitchFamily="18" charset="0"/>
              </a:rPr>
              <a:t>Project Report </a:t>
            </a:r>
            <a:r>
              <a:rPr lang="en-GB" sz="1800" dirty="0">
                <a:ea typeface="Calibri" panose="020F0502020204030204" pitchFamily="34" charset="0"/>
                <a:cs typeface="Times New Roman" panose="02020603050405020304" pitchFamily="18" charset="0"/>
              </a:rPr>
              <a:t>outlining the needs of Bangladesh with respect to existing activities and institutions for PV market development in compliance with the national action plan for 2041</a:t>
            </a:r>
          </a:p>
          <a:p>
            <a:pPr lvl="1">
              <a:spcBef>
                <a:spcPts val="1200"/>
              </a:spcBef>
              <a:spcAft>
                <a:spcPts val="1200"/>
              </a:spcAft>
            </a:pPr>
            <a:r>
              <a:rPr lang="en-GB" sz="1800" dirty="0">
                <a:ea typeface="Calibri" panose="020F0502020204030204" pitchFamily="34" charset="0"/>
                <a:cs typeface="Times New Roman" panose="02020603050405020304" pitchFamily="18" charset="0"/>
              </a:rPr>
              <a:t>elaborate on how to obtain more and higher skilled workforce by evaluating the </a:t>
            </a:r>
            <a:r>
              <a:rPr lang="en-GB" sz="1800" dirty="0">
                <a:solidFill>
                  <a:srgbClr val="C00000"/>
                </a:solidFill>
                <a:ea typeface="Calibri" panose="020F0502020204030204" pitchFamily="34" charset="0"/>
                <a:cs typeface="Times New Roman" panose="02020603050405020304" pitchFamily="18" charset="0"/>
              </a:rPr>
              <a:t>training</a:t>
            </a:r>
            <a:r>
              <a:rPr lang="en-GB" sz="1800" dirty="0">
                <a:cs typeface="Times New Roman" panose="02020603050405020304" pitchFamily="18" charset="0"/>
              </a:rPr>
              <a:t> landscape </a:t>
            </a:r>
            <a:r>
              <a:rPr lang="en-GB" sz="1800" dirty="0">
                <a:ea typeface="Calibri" panose="020F0502020204030204" pitchFamily="34" charset="0"/>
                <a:cs typeface="Times New Roman" panose="02020603050405020304" pitchFamily="18" charset="0"/>
              </a:rPr>
              <a:t>and propose trainings to fill the training gaps for solar PV</a:t>
            </a:r>
          </a:p>
          <a:p>
            <a:pPr lvl="1">
              <a:spcBef>
                <a:spcPts val="1200"/>
              </a:spcBef>
              <a:spcAft>
                <a:spcPts val="1200"/>
              </a:spcAft>
            </a:pPr>
            <a:r>
              <a:rPr lang="en-GB" sz="1800" dirty="0">
                <a:ea typeface="Calibri" panose="020F0502020204030204" pitchFamily="34" charset="0"/>
                <a:cs typeface="Times New Roman" panose="02020603050405020304" pitchFamily="18" charset="0"/>
              </a:rPr>
              <a:t>assess the status of </a:t>
            </a:r>
            <a:r>
              <a:rPr lang="en-GB" sz="1800" dirty="0">
                <a:solidFill>
                  <a:srgbClr val="C00000"/>
                </a:solidFill>
                <a:cs typeface="Times New Roman" panose="02020603050405020304" pitchFamily="18" charset="0"/>
              </a:rPr>
              <a:t>PV component testing </a:t>
            </a:r>
            <a:r>
              <a:rPr lang="en-GB" sz="1800" dirty="0">
                <a:ea typeface="Calibri" panose="020F0502020204030204" pitchFamily="34" charset="0"/>
                <a:cs typeface="Times New Roman" panose="02020603050405020304" pitchFamily="18" charset="0"/>
              </a:rPr>
              <a:t>and propose measures to increase and ease quality checks</a:t>
            </a:r>
          </a:p>
          <a:p>
            <a:pPr lvl="1">
              <a:spcBef>
                <a:spcPts val="1200"/>
              </a:spcBef>
              <a:spcAft>
                <a:spcPts val="1200"/>
              </a:spcAft>
            </a:pPr>
            <a:r>
              <a:rPr lang="en-GB" sz="1800" dirty="0">
                <a:ea typeface="Calibri" panose="020F0502020204030204" pitchFamily="34" charset="0"/>
                <a:cs typeface="Times New Roman" panose="02020603050405020304" pitchFamily="18" charset="0"/>
              </a:rPr>
              <a:t>investigate ongoing activities on </a:t>
            </a:r>
            <a:r>
              <a:rPr lang="en-GB" sz="1800" dirty="0">
                <a:solidFill>
                  <a:srgbClr val="C00000"/>
                </a:solidFill>
                <a:cs typeface="Times New Roman" panose="02020603050405020304" pitchFamily="18" charset="0"/>
              </a:rPr>
              <a:t>knowledge generation and dissemination </a:t>
            </a:r>
            <a:r>
              <a:rPr lang="en-GB" sz="1800" dirty="0">
                <a:ea typeface="Calibri" panose="020F0502020204030204" pitchFamily="34" charset="0"/>
                <a:cs typeface="Times New Roman" panose="02020603050405020304" pitchFamily="18" charset="0"/>
              </a:rPr>
              <a:t> </a:t>
            </a:r>
          </a:p>
          <a:p>
            <a:pPr lvl="1">
              <a:spcBef>
                <a:spcPts val="1200"/>
              </a:spcBef>
              <a:spcAft>
                <a:spcPts val="1200"/>
              </a:spcAft>
            </a:pPr>
            <a:r>
              <a:rPr lang="en-GB" sz="1800" dirty="0">
                <a:ea typeface="Calibri" panose="020F0502020204030204" pitchFamily="34" charset="0"/>
                <a:cs typeface="Times New Roman" panose="02020603050405020304" pitchFamily="18" charset="0"/>
              </a:rPr>
              <a:t>screen activities for </a:t>
            </a:r>
            <a:r>
              <a:rPr lang="en-GB" sz="1800" dirty="0">
                <a:solidFill>
                  <a:srgbClr val="C00000"/>
                </a:solidFill>
                <a:cs typeface="Times New Roman" panose="02020603050405020304" pitchFamily="18" charset="0"/>
              </a:rPr>
              <a:t>innovation and incubation </a:t>
            </a:r>
            <a:r>
              <a:rPr lang="en-GB" sz="1800" dirty="0">
                <a:ea typeface="Calibri" panose="020F0502020204030204" pitchFamily="34" charset="0"/>
                <a:cs typeface="Times New Roman" panose="02020603050405020304" pitchFamily="18" charset="0"/>
              </a:rPr>
              <a:t>with focus on SMEs and start-ups. </a:t>
            </a:r>
            <a:endParaRPr lang="en-GB" sz="1800" dirty="0">
              <a:solidFill>
                <a:srgbClr val="C00000"/>
              </a:solidFill>
              <a:ea typeface="Calibri" panose="020F0502020204030204" pitchFamily="34" charset="0"/>
              <a:cs typeface="Times New Roman" panose="02020603050405020304" pitchFamily="18" charset="0"/>
            </a:endParaRPr>
          </a:p>
          <a:p>
            <a:pPr lvl="1">
              <a:spcBef>
                <a:spcPts val="1200"/>
              </a:spcBef>
              <a:spcAft>
                <a:spcPts val="1200"/>
              </a:spcAft>
            </a:pPr>
            <a:r>
              <a:rPr lang="en-GB" sz="1800" dirty="0">
                <a:ea typeface="Calibri" panose="020F0502020204030204" pitchFamily="34" charset="0"/>
                <a:cs typeface="Times New Roman" panose="02020603050405020304" pitchFamily="18" charset="0"/>
              </a:rPr>
              <a:t>propose</a:t>
            </a:r>
            <a:r>
              <a:rPr lang="en-GB" sz="1800" dirty="0">
                <a:solidFill>
                  <a:srgbClr val="C00000"/>
                </a:solidFill>
                <a:ea typeface="Calibri" panose="020F0502020204030204" pitchFamily="34" charset="0"/>
                <a:cs typeface="Times New Roman" panose="02020603050405020304" pitchFamily="18" charset="0"/>
              </a:rPr>
              <a:t> hardware and software requirements </a:t>
            </a:r>
            <a:r>
              <a:rPr lang="en-GB" sz="1800" dirty="0">
                <a:solidFill>
                  <a:srgbClr val="C00000"/>
                </a:solidFill>
                <a:cs typeface="Times New Roman" panose="02020603050405020304" pitchFamily="18" charset="0"/>
              </a:rPr>
              <a:t>for PV training activities; implementation roadmap and </a:t>
            </a:r>
            <a:r>
              <a:rPr lang="en-GB" sz="1800" dirty="0">
                <a:solidFill>
                  <a:srgbClr val="C00000"/>
                </a:solidFill>
                <a:ea typeface="Calibri" panose="020F0502020204030204" pitchFamily="34" charset="0"/>
                <a:cs typeface="Times New Roman" panose="02020603050405020304" pitchFamily="18" charset="0"/>
              </a:rPr>
              <a:t>a business plan </a:t>
            </a:r>
            <a:r>
              <a:rPr lang="en-GB" sz="1800" dirty="0">
                <a:ea typeface="Calibri" panose="020F0502020204030204" pitchFamily="34" charset="0"/>
                <a:cs typeface="Times New Roman" panose="02020603050405020304" pitchFamily="18" charset="0"/>
              </a:rPr>
              <a:t>for a STAR-C to generate revenue for sustenance.</a:t>
            </a:r>
            <a:endParaRPr lang="en-US" sz="1800" dirty="0"/>
          </a:p>
          <a:p>
            <a:pPr marL="0" indent="0">
              <a:buNone/>
            </a:pPr>
            <a:endParaRPr lang="de-DE" dirty="0"/>
          </a:p>
        </p:txBody>
      </p:sp>
      <p:sp>
        <p:nvSpPr>
          <p:cNvPr id="4" name="Slide Number Placeholder 3"/>
          <p:cNvSpPr>
            <a:spLocks noGrp="1"/>
          </p:cNvSpPr>
          <p:nvPr>
            <p:ph type="sldNum" sz="quarter" idx="12"/>
          </p:nvPr>
        </p:nvSpPr>
        <p:spPr/>
        <p:txBody>
          <a:bodyPr/>
          <a:lstStyle/>
          <a:p>
            <a:fld id="{9ED11504-23E3-41ED-B818-1A3A6FD42A0D}" type="slidenum">
              <a:rPr lang="de-DE">
                <a:solidFill>
                  <a:srgbClr val="FFFFFF"/>
                </a:solidFill>
                <a:latin typeface="Arial"/>
              </a:rPr>
              <a:pPr/>
              <a:t>2</a:t>
            </a:fld>
            <a:endParaRPr lang="de-DE" dirty="0">
              <a:solidFill>
                <a:srgbClr val="FFFFFF"/>
              </a:solidFill>
              <a:latin typeface="Arial"/>
            </a:endParaRPr>
          </a:p>
        </p:txBody>
      </p:sp>
    </p:spTree>
    <p:extLst>
      <p:ext uri="{BB962C8B-B14F-4D97-AF65-F5344CB8AC3E}">
        <p14:creationId xmlns:p14="http://schemas.microsoft.com/office/powerpoint/2010/main" val="238510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CCB2B-F6B5-4F26-87D7-E049E806BED7}"/>
              </a:ext>
            </a:extLst>
          </p:cNvPr>
          <p:cNvSpPr>
            <a:spLocks noGrp="1"/>
          </p:cNvSpPr>
          <p:nvPr>
            <p:ph type="title"/>
          </p:nvPr>
        </p:nvSpPr>
        <p:spPr/>
        <p:txBody>
          <a:bodyPr/>
          <a:lstStyle/>
          <a:p>
            <a:r>
              <a:rPr lang="de-DE" dirty="0"/>
              <a:t>Innovation and </a:t>
            </a:r>
            <a:r>
              <a:rPr lang="de-DE" dirty="0" err="1"/>
              <a:t>Incubation</a:t>
            </a:r>
            <a:r>
              <a:rPr lang="de-DE" dirty="0"/>
              <a:t> – Situation</a:t>
            </a:r>
            <a:endParaRPr lang="en-GB" dirty="0"/>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0"/>
          </p:nvPr>
        </p:nvSpPr>
        <p:spPr/>
        <p:txBody>
          <a:bodyPr/>
          <a:lstStyle/>
          <a:p>
            <a:fld id="{9ED11504-23E3-41ED-B818-1A3A6FD42A0D}" type="slidenum">
              <a:rPr lang="de-DE" smtClean="0"/>
              <a:pPr/>
              <a:t>20</a:t>
            </a:fld>
            <a:endParaRPr lang="de-DE" dirty="0"/>
          </a:p>
        </p:txBody>
      </p:sp>
      <p:sp>
        <p:nvSpPr>
          <p:cNvPr id="3" name="Textplatzhalter 2">
            <a:extLst>
              <a:ext uri="{FF2B5EF4-FFF2-40B4-BE49-F238E27FC236}">
                <a16:creationId xmlns:a16="http://schemas.microsoft.com/office/drawing/2014/main" id="{DC1103AC-30D0-9B30-CB70-909AD7B828FD}"/>
              </a:ext>
            </a:extLst>
          </p:cNvPr>
          <p:cNvSpPr>
            <a:spLocks noGrp="1"/>
          </p:cNvSpPr>
          <p:nvPr>
            <p:ph type="body" sz="quarter" idx="13"/>
          </p:nvPr>
        </p:nvSpPr>
        <p:spPr/>
        <p:txBody>
          <a:bodyPr/>
          <a:lstStyle/>
          <a:p>
            <a:endParaRPr lang="de-DE"/>
          </a:p>
        </p:txBody>
      </p:sp>
      <p:sp>
        <p:nvSpPr>
          <p:cNvPr id="6" name="Textplatzhalter 5">
            <a:extLst>
              <a:ext uri="{FF2B5EF4-FFF2-40B4-BE49-F238E27FC236}">
                <a16:creationId xmlns:a16="http://schemas.microsoft.com/office/drawing/2014/main" id="{918FD5F1-424F-D49F-07FA-DE8BC574E695}"/>
              </a:ext>
            </a:extLst>
          </p:cNvPr>
          <p:cNvSpPr>
            <a:spLocks noGrp="1"/>
          </p:cNvSpPr>
          <p:nvPr>
            <p:ph type="body" sz="quarter" idx="14"/>
          </p:nvPr>
        </p:nvSpPr>
        <p:spPr/>
        <p:txBody>
          <a:bodyPr/>
          <a:lstStyle/>
          <a:p>
            <a:endParaRPr lang="de-DE"/>
          </a:p>
        </p:txBody>
      </p:sp>
      <p:sp>
        <p:nvSpPr>
          <p:cNvPr id="13" name="Textfeld 12">
            <a:extLst>
              <a:ext uri="{FF2B5EF4-FFF2-40B4-BE49-F238E27FC236}">
                <a16:creationId xmlns:a16="http://schemas.microsoft.com/office/drawing/2014/main" id="{FFF0C9C4-6F41-0BE9-6F06-62060C7A132C}"/>
              </a:ext>
            </a:extLst>
          </p:cNvPr>
          <p:cNvSpPr txBox="1"/>
          <p:nvPr/>
        </p:nvSpPr>
        <p:spPr>
          <a:xfrm>
            <a:off x="791258" y="1235291"/>
            <a:ext cx="8678421" cy="4185761"/>
          </a:xfrm>
          <a:prstGeom prst="rect">
            <a:avLst/>
          </a:prstGeom>
          <a:noFill/>
        </p:spPr>
        <p:txBody>
          <a:bodyPr wrap="square">
            <a:spAutoFit/>
          </a:bodyPr>
          <a:lstStyle/>
          <a:p>
            <a:pPr marL="285750" indent="-285750" algn="just">
              <a:spcBef>
                <a:spcPts val="600"/>
              </a:spcBef>
              <a:spcAft>
                <a:spcPts val="600"/>
              </a:spcAft>
              <a:buClr>
                <a:srgbClr val="C00000"/>
              </a:buClr>
              <a:buFont typeface="Wingdings" panose="05000000000000000000" pitchFamily="2" charset="2"/>
              <a:buChar char="§"/>
            </a:pPr>
            <a:r>
              <a:rPr lang="en-US" dirty="0"/>
              <a:t>SMEF and IDCOL already host business incubation programs or proposals. But these support programs are not continuously offered, only as long as donor funding is available. </a:t>
            </a:r>
          </a:p>
          <a:p>
            <a:pPr marL="285750" indent="-285750" algn="just">
              <a:spcBef>
                <a:spcPts val="600"/>
              </a:spcBef>
              <a:spcAft>
                <a:spcPts val="600"/>
              </a:spcAft>
              <a:buClr>
                <a:srgbClr val="C00000"/>
              </a:buClr>
              <a:buFont typeface="Wingdings" panose="05000000000000000000" pitchFamily="2" charset="2"/>
              <a:buChar char="§"/>
            </a:pPr>
            <a:r>
              <a:rPr lang="en-US" dirty="0"/>
              <a:t>Result: Insufficient support for solar SMEs and PV startups, including funding, mentorship, and access to incubation facilities. </a:t>
            </a:r>
          </a:p>
          <a:p>
            <a:pPr marL="285750" indent="-285750" algn="just">
              <a:spcBef>
                <a:spcPts val="600"/>
              </a:spcBef>
              <a:spcAft>
                <a:spcPts val="600"/>
              </a:spcAft>
              <a:buClr>
                <a:srgbClr val="C00000"/>
              </a:buClr>
              <a:buFont typeface="Wingdings" panose="05000000000000000000" pitchFamily="2" charset="2"/>
              <a:buChar char="§"/>
            </a:pPr>
            <a:r>
              <a:rPr lang="en-US" dirty="0"/>
              <a:t>Universities and technical vocational schools are still very much focused on technical skills and the practical training, which are mainly academic. </a:t>
            </a:r>
          </a:p>
          <a:p>
            <a:pPr marL="285750" indent="-285750" algn="just">
              <a:spcBef>
                <a:spcPts val="600"/>
              </a:spcBef>
              <a:spcAft>
                <a:spcPts val="600"/>
              </a:spcAft>
              <a:buClr>
                <a:srgbClr val="C00000"/>
              </a:buClr>
              <a:buFont typeface="Wingdings" panose="05000000000000000000" pitchFamily="2" charset="2"/>
              <a:buChar char="§"/>
            </a:pPr>
            <a:r>
              <a:rPr lang="en-US" dirty="0"/>
              <a:t>There is a gap between academia and private sector companies, due to absence of any cooperation mechanism.</a:t>
            </a:r>
          </a:p>
          <a:p>
            <a:pPr marL="285750" indent="-285750" algn="just">
              <a:spcBef>
                <a:spcPts val="600"/>
              </a:spcBef>
              <a:spcAft>
                <a:spcPts val="600"/>
              </a:spcAft>
              <a:buClr>
                <a:srgbClr val="C00000"/>
              </a:buClr>
              <a:buFont typeface="Wingdings" panose="05000000000000000000" pitchFamily="2" charset="2"/>
              <a:buChar char="§"/>
            </a:pPr>
            <a:r>
              <a:rPr lang="en-US" dirty="0"/>
              <a:t>Start-up platform to jump to private sector was not linked with industry associations.</a:t>
            </a:r>
          </a:p>
          <a:p>
            <a:pPr marL="285750" indent="-285750" algn="just">
              <a:spcBef>
                <a:spcPts val="600"/>
              </a:spcBef>
              <a:spcAft>
                <a:spcPts val="600"/>
              </a:spcAft>
              <a:buClr>
                <a:srgbClr val="C00000"/>
              </a:buClr>
              <a:buFont typeface="Wingdings" panose="05000000000000000000" pitchFamily="2" charset="2"/>
              <a:buChar char="§"/>
            </a:pPr>
            <a:endParaRPr lang="en-US" dirty="0"/>
          </a:p>
        </p:txBody>
      </p:sp>
    </p:spTree>
    <p:extLst>
      <p:ext uri="{BB962C8B-B14F-4D97-AF65-F5344CB8AC3E}">
        <p14:creationId xmlns:p14="http://schemas.microsoft.com/office/powerpoint/2010/main" val="2742053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CCB2B-F6B5-4F26-87D7-E049E806BED7}"/>
              </a:ext>
            </a:extLst>
          </p:cNvPr>
          <p:cNvSpPr>
            <a:spLocks noGrp="1"/>
          </p:cNvSpPr>
          <p:nvPr>
            <p:ph type="title"/>
          </p:nvPr>
        </p:nvSpPr>
        <p:spPr/>
        <p:txBody>
          <a:bodyPr/>
          <a:lstStyle/>
          <a:p>
            <a:r>
              <a:rPr lang="de-DE" dirty="0"/>
              <a:t>Innovation and </a:t>
            </a:r>
            <a:r>
              <a:rPr lang="de-DE" dirty="0" err="1"/>
              <a:t>Incubation</a:t>
            </a:r>
            <a:r>
              <a:rPr lang="de-DE" dirty="0"/>
              <a:t> – </a:t>
            </a:r>
            <a:r>
              <a:rPr lang="de-DE" dirty="0" err="1"/>
              <a:t>Proposed</a:t>
            </a:r>
            <a:r>
              <a:rPr lang="de-DE" dirty="0"/>
              <a:t> </a:t>
            </a:r>
            <a:r>
              <a:rPr lang="de-DE" dirty="0" err="1"/>
              <a:t>Activities</a:t>
            </a:r>
            <a:r>
              <a:rPr lang="de-DE" dirty="0"/>
              <a:t> for STAR-C</a:t>
            </a:r>
            <a:endParaRPr lang="en-GB" dirty="0"/>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0"/>
          </p:nvPr>
        </p:nvSpPr>
        <p:spPr/>
        <p:txBody>
          <a:bodyPr/>
          <a:lstStyle/>
          <a:p>
            <a:fld id="{9ED11504-23E3-41ED-B818-1A3A6FD42A0D}" type="slidenum">
              <a:rPr lang="de-DE" smtClean="0"/>
              <a:pPr/>
              <a:t>21</a:t>
            </a:fld>
            <a:endParaRPr lang="de-DE" dirty="0"/>
          </a:p>
        </p:txBody>
      </p:sp>
      <p:sp>
        <p:nvSpPr>
          <p:cNvPr id="3" name="Textplatzhalter 2">
            <a:extLst>
              <a:ext uri="{FF2B5EF4-FFF2-40B4-BE49-F238E27FC236}">
                <a16:creationId xmlns:a16="http://schemas.microsoft.com/office/drawing/2014/main" id="{DC1103AC-30D0-9B30-CB70-909AD7B828FD}"/>
              </a:ext>
            </a:extLst>
          </p:cNvPr>
          <p:cNvSpPr>
            <a:spLocks noGrp="1"/>
          </p:cNvSpPr>
          <p:nvPr>
            <p:ph type="body" sz="quarter" idx="13"/>
          </p:nvPr>
        </p:nvSpPr>
        <p:spPr/>
        <p:txBody>
          <a:bodyPr/>
          <a:lstStyle/>
          <a:p>
            <a:endParaRPr lang="de-DE"/>
          </a:p>
        </p:txBody>
      </p:sp>
      <p:sp>
        <p:nvSpPr>
          <p:cNvPr id="6" name="Textplatzhalter 5">
            <a:extLst>
              <a:ext uri="{FF2B5EF4-FFF2-40B4-BE49-F238E27FC236}">
                <a16:creationId xmlns:a16="http://schemas.microsoft.com/office/drawing/2014/main" id="{918FD5F1-424F-D49F-07FA-DE8BC574E695}"/>
              </a:ext>
            </a:extLst>
          </p:cNvPr>
          <p:cNvSpPr>
            <a:spLocks noGrp="1"/>
          </p:cNvSpPr>
          <p:nvPr>
            <p:ph type="body" sz="quarter" idx="14"/>
          </p:nvPr>
        </p:nvSpPr>
        <p:spPr/>
        <p:txBody>
          <a:bodyPr/>
          <a:lstStyle/>
          <a:p>
            <a:endParaRPr lang="de-DE"/>
          </a:p>
        </p:txBody>
      </p:sp>
      <p:sp>
        <p:nvSpPr>
          <p:cNvPr id="13" name="Textfeld 12">
            <a:extLst>
              <a:ext uri="{FF2B5EF4-FFF2-40B4-BE49-F238E27FC236}">
                <a16:creationId xmlns:a16="http://schemas.microsoft.com/office/drawing/2014/main" id="{FFF0C9C4-6F41-0BE9-6F06-62060C7A132C}"/>
              </a:ext>
            </a:extLst>
          </p:cNvPr>
          <p:cNvSpPr txBox="1"/>
          <p:nvPr/>
        </p:nvSpPr>
        <p:spPr>
          <a:xfrm>
            <a:off x="815999" y="1331707"/>
            <a:ext cx="10129575" cy="4216539"/>
          </a:xfrm>
          <a:prstGeom prst="rect">
            <a:avLst/>
          </a:prstGeom>
          <a:noFill/>
        </p:spPr>
        <p:txBody>
          <a:bodyPr wrap="square">
            <a:spAutoFit/>
          </a:bodyPr>
          <a:lstStyle/>
          <a:p>
            <a:pPr marL="285750" indent="-285750" algn="just">
              <a:spcBef>
                <a:spcPts val="600"/>
              </a:spcBef>
              <a:spcAft>
                <a:spcPts val="600"/>
              </a:spcAft>
              <a:buClr>
                <a:srgbClr val="C00000"/>
              </a:buClr>
              <a:buFont typeface="Wingdings" panose="05000000000000000000" pitchFamily="2" charset="2"/>
              <a:buChar char="§"/>
            </a:pPr>
            <a:r>
              <a:rPr lang="en-US" dirty="0"/>
              <a:t>Internship/Trainee </a:t>
            </a:r>
            <a:r>
              <a:rPr lang="en-US" dirty="0" err="1"/>
              <a:t>programmes</a:t>
            </a:r>
            <a:r>
              <a:rPr lang="en-US" dirty="0"/>
              <a:t> for private companies need to be encouraged.</a:t>
            </a:r>
          </a:p>
          <a:p>
            <a:pPr marL="285750" indent="-285750" algn="just">
              <a:spcBef>
                <a:spcPts val="600"/>
              </a:spcBef>
              <a:spcAft>
                <a:spcPts val="600"/>
              </a:spcAft>
              <a:buClr>
                <a:srgbClr val="C00000"/>
              </a:buClr>
              <a:buFont typeface="Wingdings" panose="05000000000000000000" pitchFamily="2" charset="2"/>
              <a:buChar char="§"/>
            </a:pPr>
            <a:r>
              <a:rPr lang="en-US" dirty="0"/>
              <a:t>Strategic planning, and business/sales/marketing related skills need to be </a:t>
            </a:r>
            <a:r>
              <a:rPr lang="en-US" dirty="0" err="1"/>
              <a:t>emphasised</a:t>
            </a:r>
            <a:r>
              <a:rPr lang="en-US" dirty="0"/>
              <a:t>.</a:t>
            </a:r>
          </a:p>
          <a:p>
            <a:pPr marL="285750" indent="-285750" algn="just">
              <a:spcBef>
                <a:spcPts val="600"/>
              </a:spcBef>
              <a:spcAft>
                <a:spcPts val="600"/>
              </a:spcAft>
              <a:buClr>
                <a:srgbClr val="C00000"/>
              </a:buClr>
              <a:buFont typeface="Wingdings" panose="05000000000000000000" pitchFamily="2" charset="2"/>
              <a:buChar char="§"/>
            </a:pPr>
            <a:r>
              <a:rPr lang="de-DE" dirty="0"/>
              <a:t>Mentoring </a:t>
            </a:r>
            <a:r>
              <a:rPr lang="de-DE" dirty="0" err="1"/>
              <a:t>program</a:t>
            </a:r>
            <a:r>
              <a:rPr lang="de-DE" dirty="0"/>
              <a:t> on </a:t>
            </a:r>
            <a:r>
              <a:rPr lang="de-DE" dirty="0" err="1"/>
              <a:t>business</a:t>
            </a:r>
            <a:r>
              <a:rPr lang="de-DE" dirty="0"/>
              <a:t> </a:t>
            </a:r>
            <a:r>
              <a:rPr lang="de-DE" dirty="0" err="1"/>
              <a:t>development</a:t>
            </a:r>
            <a:r>
              <a:rPr lang="de-DE" dirty="0"/>
              <a:t>, </a:t>
            </a:r>
            <a:r>
              <a:rPr lang="de-DE" dirty="0" err="1"/>
              <a:t>intellectual</a:t>
            </a:r>
            <a:r>
              <a:rPr lang="de-DE" dirty="0"/>
              <a:t> </a:t>
            </a:r>
            <a:r>
              <a:rPr lang="de-DE" dirty="0" err="1"/>
              <a:t>property</a:t>
            </a:r>
            <a:r>
              <a:rPr lang="de-DE" dirty="0"/>
              <a:t>, </a:t>
            </a:r>
            <a:r>
              <a:rPr lang="de-DE" dirty="0" err="1"/>
              <a:t>strategic</a:t>
            </a:r>
            <a:r>
              <a:rPr lang="de-DE" dirty="0"/>
              <a:t> </a:t>
            </a:r>
            <a:r>
              <a:rPr lang="de-DE" dirty="0" err="1"/>
              <a:t>planning</a:t>
            </a:r>
            <a:r>
              <a:rPr lang="de-DE" dirty="0"/>
              <a:t> and </a:t>
            </a:r>
            <a:r>
              <a:rPr lang="de-DE" dirty="0" err="1"/>
              <a:t>business</a:t>
            </a:r>
            <a:r>
              <a:rPr lang="de-DE" dirty="0"/>
              <a:t>/</a:t>
            </a:r>
            <a:r>
              <a:rPr lang="de-DE" dirty="0" err="1"/>
              <a:t>sales</a:t>
            </a:r>
            <a:r>
              <a:rPr lang="de-DE" dirty="0"/>
              <a:t>/</a:t>
            </a:r>
            <a:r>
              <a:rPr lang="de-DE" dirty="0" err="1"/>
              <a:t>marketing</a:t>
            </a:r>
            <a:r>
              <a:rPr lang="de-DE" dirty="0"/>
              <a:t> </a:t>
            </a:r>
            <a:r>
              <a:rPr lang="de-DE" dirty="0" err="1"/>
              <a:t>related</a:t>
            </a:r>
            <a:r>
              <a:rPr lang="de-DE" dirty="0"/>
              <a:t> </a:t>
            </a:r>
            <a:r>
              <a:rPr lang="de-DE" dirty="0" err="1"/>
              <a:t>skills</a:t>
            </a:r>
            <a:r>
              <a:rPr lang="de-DE" dirty="0"/>
              <a:t> </a:t>
            </a:r>
            <a:r>
              <a:rPr lang="de-DE" dirty="0">
                <a:sym typeface="Wingdings" panose="05000000000000000000" pitchFamily="2" charset="2"/>
              </a:rPr>
              <a:t> </a:t>
            </a:r>
            <a:r>
              <a:rPr lang="de-DE" dirty="0" err="1">
                <a:sym typeface="Wingdings" panose="05000000000000000000" pitchFamily="2" charset="2"/>
              </a:rPr>
              <a:t>incubation</a:t>
            </a:r>
            <a:endParaRPr lang="de-DE" dirty="0"/>
          </a:p>
          <a:p>
            <a:pPr marL="285750" indent="-285750" algn="just">
              <a:spcBef>
                <a:spcPts val="600"/>
              </a:spcBef>
              <a:spcAft>
                <a:spcPts val="600"/>
              </a:spcAft>
              <a:buClr>
                <a:srgbClr val="C00000"/>
              </a:buClr>
              <a:buFont typeface="Wingdings" panose="05000000000000000000" pitchFamily="2" charset="2"/>
              <a:buChar char="§"/>
            </a:pPr>
            <a:r>
              <a:rPr lang="en-US" dirty="0"/>
              <a:t>Mentoring program on development of bankable project proposals.  </a:t>
            </a:r>
          </a:p>
          <a:p>
            <a:pPr marL="285750" indent="-285750" algn="just">
              <a:spcBef>
                <a:spcPts val="600"/>
              </a:spcBef>
              <a:spcAft>
                <a:spcPts val="600"/>
              </a:spcAft>
              <a:buClr>
                <a:srgbClr val="C00000"/>
              </a:buClr>
              <a:buFont typeface="Wingdings" panose="05000000000000000000" pitchFamily="2" charset="2"/>
              <a:buChar char="§"/>
            </a:pPr>
            <a:r>
              <a:rPr lang="en-US" dirty="0"/>
              <a:t>Provide advisory services covering different options for productive use of energy.</a:t>
            </a:r>
          </a:p>
          <a:p>
            <a:pPr marL="285750" indent="-285750" algn="just">
              <a:spcBef>
                <a:spcPts val="600"/>
              </a:spcBef>
              <a:spcAft>
                <a:spcPts val="600"/>
              </a:spcAft>
              <a:buClr>
                <a:srgbClr val="C00000"/>
              </a:buClr>
              <a:buFont typeface="Wingdings" panose="05000000000000000000" pitchFamily="2" charset="2"/>
              <a:buChar char="§"/>
            </a:pPr>
            <a:r>
              <a:rPr lang="en-US" dirty="0"/>
              <a:t>Offer information and support for solar entrepreneurs to reach to the rural areas which are not yet covered by SREDA</a:t>
            </a:r>
          </a:p>
          <a:p>
            <a:pPr marL="285750" indent="-285750" algn="just">
              <a:spcBef>
                <a:spcPts val="600"/>
              </a:spcBef>
              <a:spcAft>
                <a:spcPts val="600"/>
              </a:spcAft>
              <a:buClr>
                <a:srgbClr val="C00000"/>
              </a:buClr>
              <a:buFont typeface="Wingdings" panose="05000000000000000000" pitchFamily="2" charset="2"/>
              <a:buChar char="§"/>
            </a:pPr>
            <a:r>
              <a:rPr lang="en-US" dirty="0"/>
              <a:t>Work together with SREDA and other actors, to foster innovation and incubation activities with SMEs.</a:t>
            </a:r>
          </a:p>
          <a:p>
            <a:pPr marL="285750" indent="-285750" algn="just">
              <a:spcBef>
                <a:spcPts val="600"/>
              </a:spcBef>
              <a:spcAft>
                <a:spcPts val="600"/>
              </a:spcAft>
              <a:buClr>
                <a:srgbClr val="C00000"/>
              </a:buClr>
              <a:buFont typeface="Wingdings" panose="05000000000000000000" pitchFamily="2" charset="2"/>
              <a:buChar char="§"/>
            </a:pPr>
            <a:r>
              <a:rPr lang="en-US" dirty="0"/>
              <a:t>Advise for proper use of land.</a:t>
            </a:r>
          </a:p>
        </p:txBody>
      </p:sp>
    </p:spTree>
    <p:extLst>
      <p:ext uri="{BB962C8B-B14F-4D97-AF65-F5344CB8AC3E}">
        <p14:creationId xmlns:p14="http://schemas.microsoft.com/office/powerpoint/2010/main" val="1740946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CCB2B-F6B5-4F26-87D7-E049E806BED7}"/>
              </a:ext>
            </a:extLst>
          </p:cNvPr>
          <p:cNvSpPr>
            <a:spLocks noGrp="1"/>
          </p:cNvSpPr>
          <p:nvPr>
            <p:ph type="title"/>
          </p:nvPr>
        </p:nvSpPr>
        <p:spPr/>
        <p:txBody>
          <a:bodyPr/>
          <a:lstStyle/>
          <a:p>
            <a:r>
              <a:rPr lang="de-DE" dirty="0"/>
              <a:t>STAR-C Host Institution </a:t>
            </a:r>
            <a:r>
              <a:rPr lang="de-DE" dirty="0" err="1"/>
              <a:t>Proposal</a:t>
            </a:r>
            <a:endParaRPr lang="en-GB" dirty="0"/>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0"/>
          </p:nvPr>
        </p:nvSpPr>
        <p:spPr/>
        <p:txBody>
          <a:bodyPr/>
          <a:lstStyle/>
          <a:p>
            <a:fld id="{9ED11504-23E3-41ED-B818-1A3A6FD42A0D}" type="slidenum">
              <a:rPr lang="de-DE" smtClean="0"/>
              <a:pPr/>
              <a:t>22</a:t>
            </a:fld>
            <a:endParaRPr lang="de-DE" dirty="0"/>
          </a:p>
        </p:txBody>
      </p:sp>
      <p:sp>
        <p:nvSpPr>
          <p:cNvPr id="6" name="Textplatzhalter 5">
            <a:extLst>
              <a:ext uri="{FF2B5EF4-FFF2-40B4-BE49-F238E27FC236}">
                <a16:creationId xmlns:a16="http://schemas.microsoft.com/office/drawing/2014/main" id="{0FA3B699-EDE4-460B-4473-A2DAEF33A9E1}"/>
              </a:ext>
            </a:extLst>
          </p:cNvPr>
          <p:cNvSpPr>
            <a:spLocks noGrp="1"/>
          </p:cNvSpPr>
          <p:nvPr>
            <p:ph type="body" sz="quarter" idx="14"/>
          </p:nvPr>
        </p:nvSpPr>
        <p:spPr/>
        <p:txBody>
          <a:bodyPr/>
          <a:lstStyle/>
          <a:p>
            <a:endParaRPr lang="de-DE" dirty="0"/>
          </a:p>
        </p:txBody>
      </p:sp>
      <p:sp>
        <p:nvSpPr>
          <p:cNvPr id="11" name="Textfeld 10">
            <a:extLst>
              <a:ext uri="{FF2B5EF4-FFF2-40B4-BE49-F238E27FC236}">
                <a16:creationId xmlns:a16="http://schemas.microsoft.com/office/drawing/2014/main" id="{171899BC-552A-0286-46D5-7B8652F148BE}"/>
              </a:ext>
            </a:extLst>
          </p:cNvPr>
          <p:cNvSpPr txBox="1"/>
          <p:nvPr/>
        </p:nvSpPr>
        <p:spPr>
          <a:xfrm>
            <a:off x="815999" y="2415283"/>
            <a:ext cx="9180997" cy="1633781"/>
          </a:xfrm>
          <a:prstGeom prst="rect">
            <a:avLst/>
          </a:prstGeom>
          <a:noFill/>
        </p:spPr>
        <p:txBody>
          <a:bodyPr wrap="square">
            <a:spAutoFit/>
          </a:bodyPr>
          <a:lstStyle/>
          <a:p>
            <a:pPr algn="just">
              <a:lnSpc>
                <a:spcPts val="1500"/>
              </a:lnSpc>
              <a:spcBef>
                <a:spcPts val="1200"/>
              </a:spcBef>
            </a:pPr>
            <a:r>
              <a:rPr lang="en-US" sz="2000" b="1" dirty="0">
                <a:solidFill>
                  <a:srgbClr val="C00000"/>
                </a:solidFill>
                <a:ea typeface="Calibri" panose="020F0502020204030204" pitchFamily="34" charset="0"/>
                <a:cs typeface="Times New Roman" panose="02020603050405020304" pitchFamily="18" charset="0"/>
              </a:rPr>
              <a:t>Bangladesh Rural Electrification Board (BREB) </a:t>
            </a:r>
          </a:p>
          <a:p>
            <a:pPr>
              <a:lnSpc>
                <a:spcPct val="150000"/>
              </a:lnSpc>
              <a:spcBef>
                <a:spcPts val="1200"/>
              </a:spcBef>
              <a:spcAft>
                <a:spcPts val="1200"/>
              </a:spcAft>
            </a:pPr>
            <a:r>
              <a:rPr lang="en-GB" dirty="0"/>
              <a:t>The </a:t>
            </a:r>
            <a:r>
              <a:rPr lang="en-US" dirty="0"/>
              <a:t>Bangladesh Rural Electrification Board (BREB) </a:t>
            </a:r>
            <a:r>
              <a:rPr lang="en-GB" dirty="0"/>
              <a:t>as ideal candidate for the set-up of a STAR-C </a:t>
            </a:r>
            <a:r>
              <a:rPr lang="en-US" dirty="0"/>
              <a:t>in Bangladesh. BREB has the best potential for a national outreach with all its subsidiaries and experience in training and dissemination. </a:t>
            </a:r>
            <a:endParaRPr lang="de-DE" dirty="0"/>
          </a:p>
        </p:txBody>
      </p:sp>
      <p:sp>
        <p:nvSpPr>
          <p:cNvPr id="12" name="Textfeld 11">
            <a:extLst>
              <a:ext uri="{FF2B5EF4-FFF2-40B4-BE49-F238E27FC236}">
                <a16:creationId xmlns:a16="http://schemas.microsoft.com/office/drawing/2014/main" id="{D0841A3E-7295-75EA-8A92-A32E5E34C6E3}"/>
              </a:ext>
            </a:extLst>
          </p:cNvPr>
          <p:cNvSpPr txBox="1"/>
          <p:nvPr/>
        </p:nvSpPr>
        <p:spPr>
          <a:xfrm>
            <a:off x="816000" y="1156036"/>
            <a:ext cx="10347300" cy="872034"/>
          </a:xfrm>
          <a:prstGeom prst="rect">
            <a:avLst/>
          </a:prstGeom>
          <a:noFill/>
        </p:spPr>
        <p:txBody>
          <a:bodyPr wrap="square">
            <a:spAutoFit/>
          </a:bodyPr>
          <a:lstStyle/>
          <a:p>
            <a:pPr>
              <a:lnSpc>
                <a:spcPct val="150000"/>
              </a:lnSpc>
              <a:spcBef>
                <a:spcPts val="1200"/>
              </a:spcBef>
              <a:spcAft>
                <a:spcPts val="1200"/>
              </a:spcAft>
            </a:pPr>
            <a:r>
              <a:rPr lang="de-DE" b="1" dirty="0" err="1"/>
              <a:t>Precondition</a:t>
            </a:r>
            <a:r>
              <a:rPr lang="de-DE" b="1" dirty="0"/>
              <a:t> </a:t>
            </a:r>
            <a:r>
              <a:rPr lang="de-DE" b="1" dirty="0" err="1"/>
              <a:t>for</a:t>
            </a:r>
            <a:r>
              <a:rPr lang="de-DE" b="1" dirty="0"/>
              <a:t> </a:t>
            </a:r>
            <a:r>
              <a:rPr lang="de-DE" b="1" dirty="0" err="1"/>
              <a:t>success</a:t>
            </a:r>
            <a:r>
              <a:rPr lang="de-DE" b="1" dirty="0"/>
              <a:t> </a:t>
            </a:r>
            <a:r>
              <a:rPr lang="de-DE" b="1" dirty="0" err="1"/>
              <a:t>of</a:t>
            </a:r>
            <a:r>
              <a:rPr lang="de-DE" b="1" dirty="0"/>
              <a:t> STAR-C </a:t>
            </a:r>
            <a:r>
              <a:rPr lang="de-DE" dirty="0"/>
              <a:t>in </a:t>
            </a:r>
            <a:r>
              <a:rPr lang="de-DE" dirty="0" err="1"/>
              <a:t>Bangladesh</a:t>
            </a:r>
            <a:r>
              <a:rPr lang="de-DE" dirty="0"/>
              <a:t>: </a:t>
            </a:r>
            <a:r>
              <a:rPr lang="de-DE" dirty="0" err="1"/>
              <a:t>collaboration</a:t>
            </a:r>
            <a:r>
              <a:rPr lang="de-DE" dirty="0"/>
              <a:t> </a:t>
            </a:r>
            <a:r>
              <a:rPr lang="de-DE" dirty="0" err="1"/>
              <a:t>with</a:t>
            </a:r>
            <a:r>
              <a:rPr lang="de-DE" dirty="0"/>
              <a:t> different </a:t>
            </a:r>
            <a:r>
              <a:rPr lang="de-DE" dirty="0" err="1"/>
              <a:t>actors</a:t>
            </a:r>
            <a:r>
              <a:rPr lang="de-DE" dirty="0"/>
              <a:t> </a:t>
            </a:r>
            <a:r>
              <a:rPr lang="de-DE" dirty="0" err="1"/>
              <a:t>already</a:t>
            </a:r>
            <a:r>
              <a:rPr lang="de-DE" dirty="0"/>
              <a:t> </a:t>
            </a:r>
            <a:r>
              <a:rPr lang="de-DE" dirty="0" err="1"/>
              <a:t>working</a:t>
            </a:r>
            <a:r>
              <a:rPr lang="de-DE" dirty="0"/>
              <a:t> in </a:t>
            </a:r>
            <a:r>
              <a:rPr lang="de-DE" dirty="0" err="1"/>
              <a:t>the</a:t>
            </a:r>
            <a:r>
              <a:rPr lang="de-DE" dirty="0"/>
              <a:t> solar </a:t>
            </a:r>
            <a:r>
              <a:rPr lang="de-DE" dirty="0" err="1"/>
              <a:t>sector</a:t>
            </a:r>
            <a:r>
              <a:rPr lang="de-DE" dirty="0"/>
              <a:t> like </a:t>
            </a:r>
            <a:r>
              <a:rPr lang="en-GB" dirty="0"/>
              <a:t>BSTI, BUET, BPMI, SREDA, CCDB, NSDA, </a:t>
            </a:r>
            <a:r>
              <a:rPr lang="de-DE" dirty="0"/>
              <a:t>BSREA, </a:t>
            </a:r>
            <a:r>
              <a:rPr lang="en-GB" sz="1800" dirty="0">
                <a:effectLst/>
                <a:ea typeface="Times New Roman" panose="02020603050405020304" pitchFamily="18" charset="0"/>
              </a:rPr>
              <a:t>BEPRC, </a:t>
            </a:r>
            <a:r>
              <a:rPr lang="en-GB" dirty="0"/>
              <a:t>etc.. </a:t>
            </a:r>
            <a:endParaRPr lang="de-DE" dirty="0"/>
          </a:p>
        </p:txBody>
      </p:sp>
      <p:sp>
        <p:nvSpPr>
          <p:cNvPr id="7" name="Textfeld 6">
            <a:extLst>
              <a:ext uri="{FF2B5EF4-FFF2-40B4-BE49-F238E27FC236}">
                <a16:creationId xmlns:a16="http://schemas.microsoft.com/office/drawing/2014/main" id="{CA3E2C7D-B5F7-81CC-060F-C73FA98FE888}"/>
              </a:ext>
            </a:extLst>
          </p:cNvPr>
          <p:cNvSpPr txBox="1"/>
          <p:nvPr/>
        </p:nvSpPr>
        <p:spPr>
          <a:xfrm>
            <a:off x="815999" y="4149626"/>
            <a:ext cx="10478773" cy="2585323"/>
          </a:xfrm>
          <a:prstGeom prst="rect">
            <a:avLst/>
          </a:prstGeom>
          <a:noFill/>
        </p:spPr>
        <p:txBody>
          <a:bodyPr wrap="square" numCol="2">
            <a:spAutoFit/>
          </a:bodyPr>
          <a:lstStyle/>
          <a:p>
            <a:pPr marL="285750" indent="-285750" fontAlgn="ctr">
              <a:lnSpc>
                <a:spcPct val="150000"/>
              </a:lnSpc>
              <a:buClr>
                <a:schemeClr val="tx2"/>
              </a:buClr>
              <a:buFont typeface="Wingdings" panose="05000000000000000000" pitchFamily="2" charset="2"/>
              <a:buChar char="ü"/>
            </a:pPr>
            <a:r>
              <a:rPr lang="en-US" dirty="0"/>
              <a:t>Mandate for training of public sector and private sector</a:t>
            </a:r>
          </a:p>
          <a:p>
            <a:pPr marL="285750" indent="-285750" fontAlgn="ctr">
              <a:lnSpc>
                <a:spcPct val="150000"/>
              </a:lnSpc>
              <a:buClr>
                <a:schemeClr val="tx2"/>
              </a:buClr>
              <a:buFont typeface="Wingdings" panose="05000000000000000000" pitchFamily="2" charset="2"/>
              <a:buChar char="ü"/>
            </a:pPr>
            <a:r>
              <a:rPr lang="en-US" dirty="0"/>
              <a:t>Strong working relationship with power sector entities</a:t>
            </a:r>
          </a:p>
          <a:p>
            <a:pPr marL="285750" indent="-285750" fontAlgn="ctr">
              <a:lnSpc>
                <a:spcPct val="150000"/>
              </a:lnSpc>
              <a:buClr>
                <a:schemeClr val="tx2"/>
              </a:buClr>
              <a:buFont typeface="Wingdings" panose="05000000000000000000" pitchFamily="2" charset="2"/>
              <a:buChar char="ü"/>
            </a:pPr>
            <a:r>
              <a:rPr lang="en-US" dirty="0"/>
              <a:t>Many subsidiaries all over the country 		</a:t>
            </a:r>
          </a:p>
          <a:p>
            <a:pPr marL="285750" indent="-285750" fontAlgn="ctr">
              <a:lnSpc>
                <a:spcPct val="150000"/>
              </a:lnSpc>
              <a:buClr>
                <a:schemeClr val="tx2"/>
              </a:buClr>
              <a:buFont typeface="Wingdings" panose="05000000000000000000" pitchFamily="2" charset="2"/>
              <a:buChar char="ü"/>
            </a:pPr>
            <a:r>
              <a:rPr lang="en-US" dirty="0"/>
              <a:t>Available staff (hands-on trained) and management</a:t>
            </a:r>
          </a:p>
          <a:p>
            <a:pPr marL="285750" indent="-285750" fontAlgn="ctr">
              <a:lnSpc>
                <a:spcPct val="150000"/>
              </a:lnSpc>
              <a:buClr>
                <a:schemeClr val="tx2"/>
              </a:buClr>
              <a:buFont typeface="Wingdings" panose="05000000000000000000" pitchFamily="2" charset="2"/>
              <a:buChar char="ü"/>
            </a:pPr>
            <a:r>
              <a:rPr lang="en-US" dirty="0"/>
              <a:t>Low administrative burden</a:t>
            </a:r>
          </a:p>
          <a:p>
            <a:pPr marL="285750" indent="-285750" fontAlgn="ctr">
              <a:lnSpc>
                <a:spcPct val="150000"/>
              </a:lnSpc>
              <a:buClr>
                <a:schemeClr val="tx2"/>
              </a:buClr>
              <a:buFont typeface="Wingdings" panose="05000000000000000000" pitchFamily="2" charset="2"/>
              <a:buChar char="ü"/>
            </a:pPr>
            <a:r>
              <a:rPr lang="en-US" dirty="0"/>
              <a:t>Available place for training, testing </a:t>
            </a:r>
          </a:p>
          <a:p>
            <a:pPr marL="285750" indent="-285750" fontAlgn="ctr">
              <a:lnSpc>
                <a:spcPct val="150000"/>
              </a:lnSpc>
              <a:buClr>
                <a:schemeClr val="tx2"/>
              </a:buClr>
              <a:buFont typeface="Wingdings" panose="05000000000000000000" pitchFamily="2" charset="2"/>
              <a:buChar char="ü"/>
            </a:pPr>
            <a:r>
              <a:rPr lang="en-US" dirty="0"/>
              <a:t>Accommodation and catering</a:t>
            </a:r>
          </a:p>
        </p:txBody>
      </p:sp>
    </p:spTree>
    <p:extLst>
      <p:ext uri="{BB962C8B-B14F-4D97-AF65-F5344CB8AC3E}">
        <p14:creationId xmlns:p14="http://schemas.microsoft.com/office/powerpoint/2010/main" val="168589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CCB2B-F6B5-4F26-87D7-E049E806BED7}"/>
              </a:ext>
            </a:extLst>
          </p:cNvPr>
          <p:cNvSpPr>
            <a:spLocks noGrp="1"/>
          </p:cNvSpPr>
          <p:nvPr>
            <p:ph type="title"/>
          </p:nvPr>
        </p:nvSpPr>
        <p:spPr/>
        <p:txBody>
          <a:bodyPr/>
          <a:lstStyle/>
          <a:p>
            <a:r>
              <a:rPr lang="en-US" dirty="0"/>
              <a:t>Recommendations for the STAR-C Host Institution</a:t>
            </a:r>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0"/>
          </p:nvPr>
        </p:nvSpPr>
        <p:spPr/>
        <p:txBody>
          <a:bodyPr/>
          <a:lstStyle/>
          <a:p>
            <a:fld id="{9ED11504-23E3-41ED-B818-1A3A6FD42A0D}" type="slidenum">
              <a:rPr lang="de-DE" smtClean="0"/>
              <a:pPr/>
              <a:t>23</a:t>
            </a:fld>
            <a:endParaRPr lang="de-DE" dirty="0"/>
          </a:p>
        </p:txBody>
      </p:sp>
      <p:sp>
        <p:nvSpPr>
          <p:cNvPr id="3" name="Textplatzhalter 2">
            <a:extLst>
              <a:ext uri="{FF2B5EF4-FFF2-40B4-BE49-F238E27FC236}">
                <a16:creationId xmlns:a16="http://schemas.microsoft.com/office/drawing/2014/main" id="{64CE8209-2A1A-F822-E23A-B4CFB7D67F13}"/>
              </a:ext>
            </a:extLst>
          </p:cNvPr>
          <p:cNvSpPr>
            <a:spLocks noGrp="1"/>
          </p:cNvSpPr>
          <p:nvPr>
            <p:ph type="body" sz="quarter" idx="13"/>
          </p:nvPr>
        </p:nvSpPr>
        <p:spPr/>
        <p:txBody>
          <a:bodyPr/>
          <a:lstStyle/>
          <a:p>
            <a:endParaRPr lang="de-DE"/>
          </a:p>
        </p:txBody>
      </p:sp>
      <p:sp>
        <p:nvSpPr>
          <p:cNvPr id="6" name="Textplatzhalter 5">
            <a:extLst>
              <a:ext uri="{FF2B5EF4-FFF2-40B4-BE49-F238E27FC236}">
                <a16:creationId xmlns:a16="http://schemas.microsoft.com/office/drawing/2014/main" id="{0FA3B699-EDE4-460B-4473-A2DAEF33A9E1}"/>
              </a:ext>
            </a:extLst>
          </p:cNvPr>
          <p:cNvSpPr>
            <a:spLocks noGrp="1"/>
          </p:cNvSpPr>
          <p:nvPr>
            <p:ph type="body" sz="quarter" idx="14"/>
          </p:nvPr>
        </p:nvSpPr>
        <p:spPr/>
        <p:txBody>
          <a:bodyPr/>
          <a:lstStyle/>
          <a:p>
            <a:endParaRPr lang="de-DE"/>
          </a:p>
        </p:txBody>
      </p:sp>
      <p:sp>
        <p:nvSpPr>
          <p:cNvPr id="12" name="Textfeld 11">
            <a:extLst>
              <a:ext uri="{FF2B5EF4-FFF2-40B4-BE49-F238E27FC236}">
                <a16:creationId xmlns:a16="http://schemas.microsoft.com/office/drawing/2014/main" id="{D0841A3E-7295-75EA-8A92-A32E5E34C6E3}"/>
              </a:ext>
            </a:extLst>
          </p:cNvPr>
          <p:cNvSpPr txBox="1"/>
          <p:nvPr/>
        </p:nvSpPr>
        <p:spPr>
          <a:xfrm>
            <a:off x="816000" y="1156036"/>
            <a:ext cx="9773920" cy="5078313"/>
          </a:xfrm>
          <a:prstGeom prst="rect">
            <a:avLst/>
          </a:prstGeom>
          <a:noFill/>
        </p:spPr>
        <p:txBody>
          <a:bodyPr wrap="square">
            <a:spAutoFit/>
          </a:bodyPr>
          <a:lstStyle/>
          <a:p>
            <a:pPr algn="just"/>
            <a:r>
              <a:rPr lang="en-GB" sz="1800" b="1" dirty="0">
                <a:effectLst/>
                <a:ea typeface="Times New Roman" panose="02020603050405020304" pitchFamily="18" charset="0"/>
              </a:rPr>
              <a:t>Training</a:t>
            </a:r>
            <a:endParaRPr lang="de-DE" sz="1800" dirty="0">
              <a:effectLst/>
              <a:ea typeface="Times New Roman" panose="02020603050405020304" pitchFamily="18" charset="0"/>
            </a:endParaRPr>
          </a:p>
          <a:p>
            <a:pPr algn="just"/>
            <a:r>
              <a:rPr lang="en-GB" sz="1800" dirty="0">
                <a:effectLst/>
                <a:ea typeface="Times New Roman" panose="02020603050405020304" pitchFamily="18" charset="0"/>
              </a:rPr>
              <a:t>Important task of BREB will be to establish close cooperation with private sector solar companies to train according relevant job tasks of professionals. </a:t>
            </a:r>
            <a:endParaRPr lang="de-DE" sz="1800" dirty="0">
              <a:effectLst/>
              <a:ea typeface="Times New Roman" panose="02020603050405020304" pitchFamily="18" charset="0"/>
            </a:endParaRPr>
          </a:p>
          <a:p>
            <a:pPr algn="just"/>
            <a:r>
              <a:rPr lang="en-GB" sz="1800" dirty="0">
                <a:effectLst/>
                <a:ea typeface="Times New Roman" panose="02020603050405020304" pitchFamily="18" charset="0"/>
              </a:rPr>
              <a:t> </a:t>
            </a:r>
            <a:endParaRPr lang="de-DE" sz="1800" dirty="0">
              <a:effectLst/>
              <a:ea typeface="Times New Roman" panose="02020603050405020304" pitchFamily="18" charset="0"/>
            </a:endParaRPr>
          </a:p>
          <a:p>
            <a:pPr algn="just"/>
            <a:r>
              <a:rPr lang="en-GB" sz="1800" b="1" dirty="0">
                <a:effectLst/>
                <a:ea typeface="Times New Roman" panose="02020603050405020304" pitchFamily="18" charset="0"/>
              </a:rPr>
              <a:t>Testing</a:t>
            </a:r>
            <a:endParaRPr lang="de-DE" sz="1800" dirty="0">
              <a:effectLst/>
              <a:ea typeface="Times New Roman" panose="02020603050405020304" pitchFamily="18" charset="0"/>
            </a:endParaRPr>
          </a:p>
          <a:p>
            <a:pPr algn="just"/>
            <a:r>
              <a:rPr lang="en-GB" sz="1800" dirty="0">
                <a:effectLst/>
                <a:ea typeface="Times New Roman" panose="02020603050405020304" pitchFamily="18" charset="0"/>
              </a:rPr>
              <a:t>The testing facility at BREB shall not be in competition to accredited testing institutions like BSTI or well equipped testing facilities like BUET. The low cost testing equipment enables component tests with modules, inverters or charge controllers which give a first indication on the functionality. After this first testing step clients can approach BSTI or other certified testing laboratories who can undergo internationally accredited testing procedures. </a:t>
            </a:r>
            <a:endParaRPr lang="de-DE" sz="1800" dirty="0">
              <a:effectLst/>
              <a:ea typeface="Times New Roman" panose="02020603050405020304" pitchFamily="18" charset="0"/>
            </a:endParaRPr>
          </a:p>
          <a:p>
            <a:pPr algn="just"/>
            <a:r>
              <a:rPr lang="en-GB" sz="1800" dirty="0">
                <a:effectLst/>
                <a:ea typeface="Times New Roman" panose="02020603050405020304" pitchFamily="18" charset="0"/>
              </a:rPr>
              <a:t> </a:t>
            </a:r>
            <a:endParaRPr lang="de-DE" sz="1800" dirty="0">
              <a:effectLst/>
              <a:ea typeface="Times New Roman" panose="02020603050405020304" pitchFamily="18" charset="0"/>
            </a:endParaRPr>
          </a:p>
          <a:p>
            <a:pPr algn="just"/>
            <a:r>
              <a:rPr lang="en-GB" sz="1800" b="1" dirty="0">
                <a:effectLst/>
                <a:ea typeface="Times New Roman" panose="02020603050405020304" pitchFamily="18" charset="0"/>
              </a:rPr>
              <a:t>Dissemination</a:t>
            </a:r>
            <a:endParaRPr lang="de-DE" sz="1800" dirty="0">
              <a:effectLst/>
              <a:ea typeface="Times New Roman" panose="02020603050405020304" pitchFamily="18" charset="0"/>
            </a:endParaRPr>
          </a:p>
          <a:p>
            <a:pPr algn="just"/>
            <a:r>
              <a:rPr lang="en-GB" sz="1800" dirty="0">
                <a:effectLst/>
                <a:ea typeface="Times New Roman" panose="02020603050405020304" pitchFamily="18" charset="0"/>
              </a:rPr>
              <a:t>Dissemination activities will be complementary to the National Solar Helpdesk organized by SREDA. </a:t>
            </a:r>
            <a:endParaRPr lang="de-DE" sz="1800" dirty="0">
              <a:effectLst/>
              <a:ea typeface="Times New Roman" panose="02020603050405020304" pitchFamily="18" charset="0"/>
            </a:endParaRPr>
          </a:p>
          <a:p>
            <a:pPr algn="just"/>
            <a:r>
              <a:rPr lang="en-GB" sz="1800" dirty="0">
                <a:effectLst/>
                <a:ea typeface="Times New Roman" panose="02020603050405020304" pitchFamily="18" charset="0"/>
              </a:rPr>
              <a:t> </a:t>
            </a:r>
            <a:endParaRPr lang="de-DE" sz="1800" dirty="0">
              <a:effectLst/>
              <a:ea typeface="Times New Roman" panose="02020603050405020304" pitchFamily="18" charset="0"/>
            </a:endParaRPr>
          </a:p>
          <a:p>
            <a:pPr algn="just"/>
            <a:r>
              <a:rPr lang="en-GB" sz="1800" b="1" dirty="0">
                <a:effectLst/>
                <a:ea typeface="Times New Roman" panose="02020603050405020304" pitchFamily="18" charset="0"/>
              </a:rPr>
              <a:t>Innovation / Incubation</a:t>
            </a:r>
            <a:endParaRPr lang="de-DE" sz="1800" dirty="0">
              <a:effectLst/>
              <a:ea typeface="Times New Roman" panose="02020603050405020304" pitchFamily="18" charset="0"/>
            </a:endParaRPr>
          </a:p>
          <a:p>
            <a:pPr algn="just"/>
            <a:r>
              <a:rPr lang="en-GB" sz="1800" dirty="0">
                <a:effectLst/>
                <a:ea typeface="Times New Roman" panose="02020603050405020304" pitchFamily="18" charset="0"/>
              </a:rPr>
              <a:t>STAR-C will work together with Bangladesh Energy and Power Research Council (BEPRC) to foster innovation and incubation activities with SMEs. </a:t>
            </a:r>
            <a:endParaRPr lang="de-DE" sz="1800" dirty="0">
              <a:effectLst/>
              <a:ea typeface="Times New Roman" panose="02020603050405020304" pitchFamily="18" charset="0"/>
            </a:endParaRPr>
          </a:p>
        </p:txBody>
      </p:sp>
    </p:spTree>
    <p:extLst>
      <p:ext uri="{BB962C8B-B14F-4D97-AF65-F5344CB8AC3E}">
        <p14:creationId xmlns:p14="http://schemas.microsoft.com/office/powerpoint/2010/main" val="4206081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CCB2B-F6B5-4F26-87D7-E049E806BED7}"/>
              </a:ext>
            </a:extLst>
          </p:cNvPr>
          <p:cNvSpPr>
            <a:spLocks noGrp="1"/>
          </p:cNvSpPr>
          <p:nvPr>
            <p:ph type="title"/>
          </p:nvPr>
        </p:nvSpPr>
        <p:spPr/>
        <p:txBody>
          <a:bodyPr/>
          <a:lstStyle/>
          <a:p>
            <a:r>
              <a:rPr lang="de-DE" dirty="0"/>
              <a:t>Training </a:t>
            </a:r>
            <a:r>
              <a:rPr lang="de-DE" dirty="0" err="1"/>
              <a:t>rigs</a:t>
            </a:r>
            <a:r>
              <a:rPr lang="de-DE" dirty="0"/>
              <a:t>, </a:t>
            </a:r>
            <a:r>
              <a:rPr lang="de-DE" dirty="0" err="1"/>
              <a:t>hardware</a:t>
            </a:r>
            <a:r>
              <a:rPr lang="de-DE" dirty="0"/>
              <a:t> and </a:t>
            </a:r>
            <a:r>
              <a:rPr lang="de-DE" dirty="0" err="1"/>
              <a:t>software</a:t>
            </a:r>
            <a:r>
              <a:rPr lang="de-DE" dirty="0"/>
              <a:t>, </a:t>
            </a:r>
            <a:r>
              <a:rPr lang="de-DE" dirty="0" err="1"/>
              <a:t>tools</a:t>
            </a:r>
            <a:endParaRPr lang="en-GB" dirty="0"/>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0"/>
          </p:nvPr>
        </p:nvSpPr>
        <p:spPr/>
        <p:txBody>
          <a:bodyPr/>
          <a:lstStyle/>
          <a:p>
            <a:fld id="{9ED11504-23E3-41ED-B818-1A3A6FD42A0D}" type="slidenum">
              <a:rPr lang="de-DE" smtClean="0"/>
              <a:pPr/>
              <a:t>24</a:t>
            </a:fld>
            <a:endParaRPr lang="de-DE" dirty="0"/>
          </a:p>
        </p:txBody>
      </p:sp>
      <p:sp>
        <p:nvSpPr>
          <p:cNvPr id="5" name="Textplatzhalter 4">
            <a:extLst>
              <a:ext uri="{FF2B5EF4-FFF2-40B4-BE49-F238E27FC236}">
                <a16:creationId xmlns:a16="http://schemas.microsoft.com/office/drawing/2014/main" id="{79805005-1835-8249-8576-8CC0E61FA88C}"/>
              </a:ext>
            </a:extLst>
          </p:cNvPr>
          <p:cNvSpPr>
            <a:spLocks noGrp="1"/>
          </p:cNvSpPr>
          <p:nvPr>
            <p:ph type="body" sz="quarter" idx="13"/>
          </p:nvPr>
        </p:nvSpPr>
        <p:spPr/>
        <p:txBody>
          <a:bodyPr/>
          <a:lstStyle/>
          <a:p>
            <a:endParaRPr lang="de-DE"/>
          </a:p>
        </p:txBody>
      </p:sp>
      <p:sp>
        <p:nvSpPr>
          <p:cNvPr id="6" name="Textplatzhalter 5">
            <a:extLst>
              <a:ext uri="{FF2B5EF4-FFF2-40B4-BE49-F238E27FC236}">
                <a16:creationId xmlns:a16="http://schemas.microsoft.com/office/drawing/2014/main" id="{5D24AED8-D521-3BEE-C7C4-A2A345BC0EB5}"/>
              </a:ext>
            </a:extLst>
          </p:cNvPr>
          <p:cNvSpPr>
            <a:spLocks noGrp="1"/>
          </p:cNvSpPr>
          <p:nvPr>
            <p:ph type="body" sz="quarter" idx="14"/>
          </p:nvPr>
        </p:nvSpPr>
        <p:spPr/>
        <p:txBody>
          <a:bodyPr/>
          <a:lstStyle/>
          <a:p>
            <a:endParaRPr lang="de-DE"/>
          </a:p>
        </p:txBody>
      </p:sp>
      <p:pic>
        <p:nvPicPr>
          <p:cNvPr id="10" name="Grafik 9">
            <a:extLst>
              <a:ext uri="{FF2B5EF4-FFF2-40B4-BE49-F238E27FC236}">
                <a16:creationId xmlns:a16="http://schemas.microsoft.com/office/drawing/2014/main" id="{47C00874-2108-3A59-2D09-A5F6F31EA71C}"/>
              </a:ext>
            </a:extLst>
          </p:cNvPr>
          <p:cNvPicPr>
            <a:picLocks noChangeAspect="1"/>
          </p:cNvPicPr>
          <p:nvPr/>
        </p:nvPicPr>
        <p:blipFill>
          <a:blip r:embed="rId3"/>
          <a:stretch>
            <a:fillRect/>
          </a:stretch>
        </p:blipFill>
        <p:spPr>
          <a:xfrm>
            <a:off x="7323341" y="1288158"/>
            <a:ext cx="4409748" cy="2468304"/>
          </a:xfrm>
          <a:prstGeom prst="rect">
            <a:avLst/>
          </a:prstGeom>
        </p:spPr>
      </p:pic>
      <p:pic>
        <p:nvPicPr>
          <p:cNvPr id="14" name="Grafik 13" descr="Ein Bild, das Diagramm enthält.&#10;&#10;Automatisch generierte Beschreibung">
            <a:extLst>
              <a:ext uri="{FF2B5EF4-FFF2-40B4-BE49-F238E27FC236}">
                <a16:creationId xmlns:a16="http://schemas.microsoft.com/office/drawing/2014/main" id="{A6E72788-B176-9ADD-003E-EF5AA5305284}"/>
              </a:ext>
            </a:extLst>
          </p:cNvPr>
          <p:cNvPicPr>
            <a:picLocks noChangeAspect="1"/>
          </p:cNvPicPr>
          <p:nvPr/>
        </p:nvPicPr>
        <p:blipFill>
          <a:blip r:embed="rId4"/>
          <a:stretch>
            <a:fillRect/>
          </a:stretch>
        </p:blipFill>
        <p:spPr>
          <a:xfrm>
            <a:off x="9744000" y="4262894"/>
            <a:ext cx="2102003" cy="1811706"/>
          </a:xfrm>
          <a:prstGeom prst="rect">
            <a:avLst/>
          </a:prstGeom>
        </p:spPr>
      </p:pic>
      <p:pic>
        <p:nvPicPr>
          <p:cNvPr id="15" name="Grafik 14" descr="BOB10-4">
            <a:extLst>
              <a:ext uri="{FF2B5EF4-FFF2-40B4-BE49-F238E27FC236}">
                <a16:creationId xmlns:a16="http://schemas.microsoft.com/office/drawing/2014/main" id="{78179AE9-759A-6E8C-0C57-6E7D4CDA47E4}"/>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22585" y="1554137"/>
            <a:ext cx="2857500" cy="2102485"/>
          </a:xfrm>
          <a:prstGeom prst="rect">
            <a:avLst/>
          </a:prstGeom>
          <a:noFill/>
          <a:ln>
            <a:noFill/>
          </a:ln>
        </p:spPr>
      </p:pic>
      <p:pic>
        <p:nvPicPr>
          <p:cNvPr id="16" name="Grafik 15" descr="BOB13-3">
            <a:extLst>
              <a:ext uri="{FF2B5EF4-FFF2-40B4-BE49-F238E27FC236}">
                <a16:creationId xmlns:a16="http://schemas.microsoft.com/office/drawing/2014/main" id="{3912CD60-2B2F-1024-0336-65605DDCC628}"/>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43055" y="4252620"/>
            <a:ext cx="3216561" cy="1958259"/>
          </a:xfrm>
          <a:prstGeom prst="rect">
            <a:avLst/>
          </a:prstGeom>
          <a:noFill/>
          <a:ln>
            <a:noFill/>
          </a:ln>
        </p:spPr>
      </p:pic>
      <p:pic>
        <p:nvPicPr>
          <p:cNvPr id="17" name="Grafik 16">
            <a:extLst>
              <a:ext uri="{FF2B5EF4-FFF2-40B4-BE49-F238E27FC236}">
                <a16:creationId xmlns:a16="http://schemas.microsoft.com/office/drawing/2014/main" id="{6110B5D9-EC17-3B3A-E910-78530CAE1717}"/>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4334966" y="1372895"/>
            <a:ext cx="2613025" cy="2879725"/>
          </a:xfrm>
          <a:prstGeom prst="rect">
            <a:avLst/>
          </a:prstGeom>
          <a:noFill/>
          <a:ln>
            <a:noFill/>
          </a:ln>
        </p:spPr>
      </p:pic>
      <p:pic>
        <p:nvPicPr>
          <p:cNvPr id="18" name="Grafik 17" descr="Test &amp; Measuring">
            <a:extLst>
              <a:ext uri="{FF2B5EF4-FFF2-40B4-BE49-F238E27FC236}">
                <a16:creationId xmlns:a16="http://schemas.microsoft.com/office/drawing/2014/main" id="{EB0F9A34-BD6F-A00C-54B5-DFF032EC10F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bwMode="auto">
          <a:xfrm>
            <a:off x="4746660" y="4511097"/>
            <a:ext cx="2279935" cy="1699782"/>
          </a:xfrm>
          <a:prstGeom prst="rect">
            <a:avLst/>
          </a:prstGeom>
          <a:noFill/>
          <a:ln>
            <a:noFill/>
          </a:ln>
          <a:extLst>
            <a:ext uri="{53640926-AAD7-44D8-BBD7-CCE9431645EC}">
              <a14:shadowObscured xmlns:a14="http://schemas.microsoft.com/office/drawing/2010/main"/>
            </a:ext>
          </a:extLst>
        </p:spPr>
      </p:pic>
      <p:pic>
        <p:nvPicPr>
          <p:cNvPr id="3" name="Grafik 2" descr="Photovoltaik Thermografie">
            <a:extLst>
              <a:ext uri="{FF2B5EF4-FFF2-40B4-BE49-F238E27FC236}">
                <a16:creationId xmlns:a16="http://schemas.microsoft.com/office/drawing/2014/main" id="{0D5B4B4B-B7A6-F36D-B130-A12E3F030475}"/>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7735035" y="4252620"/>
            <a:ext cx="1788279" cy="1811706"/>
          </a:xfrm>
          <a:prstGeom prst="rect">
            <a:avLst/>
          </a:prstGeom>
          <a:noFill/>
          <a:ln>
            <a:noFill/>
          </a:ln>
        </p:spPr>
      </p:pic>
    </p:spTree>
    <p:extLst>
      <p:ext uri="{BB962C8B-B14F-4D97-AF65-F5344CB8AC3E}">
        <p14:creationId xmlns:p14="http://schemas.microsoft.com/office/powerpoint/2010/main" val="3237810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660B-C717-00DC-0BB2-4C8DEE2F7371}"/>
              </a:ext>
            </a:extLst>
          </p:cNvPr>
          <p:cNvSpPr>
            <a:spLocks noGrp="1"/>
          </p:cNvSpPr>
          <p:nvPr>
            <p:ph type="title"/>
          </p:nvPr>
        </p:nvSpPr>
        <p:spPr/>
        <p:txBody>
          <a:bodyPr/>
          <a:lstStyle/>
          <a:p>
            <a:r>
              <a:rPr lang="en-IN" dirty="0"/>
              <a:t>Expectations for a Successfully Established STAR-Centre (4 Years)</a:t>
            </a:r>
          </a:p>
        </p:txBody>
      </p:sp>
      <p:sp>
        <p:nvSpPr>
          <p:cNvPr id="3" name="Slide Number Placeholder 2">
            <a:extLst>
              <a:ext uri="{FF2B5EF4-FFF2-40B4-BE49-F238E27FC236}">
                <a16:creationId xmlns:a16="http://schemas.microsoft.com/office/drawing/2014/main" id="{4B28076E-3131-393F-815A-1E385045B0BF}"/>
              </a:ext>
            </a:extLst>
          </p:cNvPr>
          <p:cNvSpPr>
            <a:spLocks noGrp="1"/>
          </p:cNvSpPr>
          <p:nvPr>
            <p:ph type="sldNum" sz="quarter" idx="10"/>
          </p:nvPr>
        </p:nvSpPr>
        <p:spPr/>
        <p:txBody>
          <a:bodyPr/>
          <a:lstStyle/>
          <a:p>
            <a:fld id="{9ED11504-23E3-41ED-B818-1A3A6FD42A0D}" type="slidenum">
              <a:rPr lang="de-DE" smtClean="0"/>
              <a:pPr/>
              <a:t>25</a:t>
            </a:fld>
            <a:endParaRPr lang="de-DE"/>
          </a:p>
        </p:txBody>
      </p:sp>
      <p:sp>
        <p:nvSpPr>
          <p:cNvPr id="13" name="Textplatzhalter 12">
            <a:extLst>
              <a:ext uri="{FF2B5EF4-FFF2-40B4-BE49-F238E27FC236}">
                <a16:creationId xmlns:a16="http://schemas.microsoft.com/office/drawing/2014/main" id="{C15FDDBA-6FCA-F3A0-78AF-9ED74155A117}"/>
              </a:ext>
            </a:extLst>
          </p:cNvPr>
          <p:cNvSpPr>
            <a:spLocks noGrp="1"/>
          </p:cNvSpPr>
          <p:nvPr>
            <p:ph type="body" sz="quarter" idx="14"/>
          </p:nvPr>
        </p:nvSpPr>
        <p:spPr/>
        <p:txBody>
          <a:bodyPr/>
          <a:lstStyle/>
          <a:p>
            <a:endParaRPr lang="de-DE"/>
          </a:p>
        </p:txBody>
      </p:sp>
      <p:sp>
        <p:nvSpPr>
          <p:cNvPr id="15" name="Textfeld 14">
            <a:extLst>
              <a:ext uri="{FF2B5EF4-FFF2-40B4-BE49-F238E27FC236}">
                <a16:creationId xmlns:a16="http://schemas.microsoft.com/office/drawing/2014/main" id="{221C2FEA-0307-3897-0071-67732128A945}"/>
              </a:ext>
            </a:extLst>
          </p:cNvPr>
          <p:cNvSpPr txBox="1"/>
          <p:nvPr/>
        </p:nvSpPr>
        <p:spPr>
          <a:xfrm>
            <a:off x="816000" y="1156036"/>
            <a:ext cx="9773920" cy="1738938"/>
          </a:xfrm>
          <a:prstGeom prst="rect">
            <a:avLst/>
          </a:prstGeom>
          <a:noFill/>
        </p:spPr>
        <p:txBody>
          <a:bodyPr wrap="square">
            <a:spAutoFit/>
          </a:bodyPr>
          <a:lstStyle/>
          <a:p>
            <a:pPr algn="just">
              <a:spcBef>
                <a:spcPts val="1200"/>
              </a:spcBef>
              <a:spcAft>
                <a:spcPts val="1200"/>
              </a:spcAft>
            </a:pPr>
            <a:r>
              <a:rPr lang="de-DE" sz="1800" b="1" dirty="0">
                <a:effectLst/>
                <a:ea typeface="Calibri" panose="020F0502020204030204" pitchFamily="34" charset="0"/>
                <a:cs typeface="Times New Roman" panose="02020603050405020304" pitchFamily="18" charset="0"/>
              </a:rPr>
              <a:t>Training</a:t>
            </a:r>
            <a:endParaRPr lang="de-DE" sz="1800" dirty="0">
              <a:effectLst/>
              <a:ea typeface="Calibri" panose="020F0502020204030204" pitchFamily="34" charset="0"/>
              <a:cs typeface="Times New Roman" panose="02020603050405020304" pitchFamily="18" charset="0"/>
            </a:endParaRP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A variety of either customized or short-term courses registered at NSDA.</a:t>
            </a: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Increase in qualified personnel in solar PV.</a:t>
            </a: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Better overall O&amp;M and repair performance, especially in rural areas.</a:t>
            </a:r>
          </a:p>
        </p:txBody>
      </p:sp>
      <p:sp>
        <p:nvSpPr>
          <p:cNvPr id="17" name="Textfeld 16">
            <a:extLst>
              <a:ext uri="{FF2B5EF4-FFF2-40B4-BE49-F238E27FC236}">
                <a16:creationId xmlns:a16="http://schemas.microsoft.com/office/drawing/2014/main" id="{4C813C8A-C1D8-21F2-86D1-5BC97A7B5026}"/>
              </a:ext>
            </a:extLst>
          </p:cNvPr>
          <p:cNvSpPr txBox="1"/>
          <p:nvPr/>
        </p:nvSpPr>
        <p:spPr>
          <a:xfrm>
            <a:off x="816000" y="3390948"/>
            <a:ext cx="9773920" cy="2877711"/>
          </a:xfrm>
          <a:prstGeom prst="rect">
            <a:avLst/>
          </a:prstGeom>
          <a:noFill/>
        </p:spPr>
        <p:txBody>
          <a:bodyPr wrap="square">
            <a:spAutoFit/>
          </a:bodyPr>
          <a:lstStyle/>
          <a:p>
            <a:pPr algn="just">
              <a:spcBef>
                <a:spcPts val="1200"/>
              </a:spcBef>
              <a:spcAft>
                <a:spcPts val="1200"/>
              </a:spcAft>
            </a:pPr>
            <a:r>
              <a:rPr lang="de-DE" sz="1800" b="1" dirty="0">
                <a:effectLst/>
                <a:ea typeface="Calibri" panose="020F0502020204030204" pitchFamily="34" charset="0"/>
                <a:cs typeface="Times New Roman" panose="02020603050405020304" pitchFamily="18" charset="0"/>
              </a:rPr>
              <a:t>Testing</a:t>
            </a:r>
            <a:endParaRPr lang="de-DE" sz="1800" dirty="0">
              <a:effectLst/>
              <a:ea typeface="Calibri" panose="020F0502020204030204" pitchFamily="34" charset="0"/>
              <a:cs typeface="Times New Roman" panose="02020603050405020304" pitchFamily="18" charset="0"/>
            </a:endParaRP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Quality checks (non-accredited) of different PV components are offered. </a:t>
            </a: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A collaboration with BSTI and BUET will be established if major quality issues are spotted, e.g. inefficient LED lamp solutions, low quality of solar components. </a:t>
            </a: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Develop repair guides based on QA checks.</a:t>
            </a: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Minor quality products (also poorly written manuals) will be reported.</a:t>
            </a:r>
          </a:p>
          <a:p>
            <a:pPr marL="285750" indent="-285750">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Provide easy-to-implement quality checks (non-accredited) in rural areas for O&amp;M.</a:t>
            </a:r>
          </a:p>
        </p:txBody>
      </p:sp>
    </p:spTree>
    <p:extLst>
      <p:ext uri="{BB962C8B-B14F-4D97-AF65-F5344CB8AC3E}">
        <p14:creationId xmlns:p14="http://schemas.microsoft.com/office/powerpoint/2010/main" val="4153551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660B-C717-00DC-0BB2-4C8DEE2F7371}"/>
              </a:ext>
            </a:extLst>
          </p:cNvPr>
          <p:cNvSpPr>
            <a:spLocks noGrp="1"/>
          </p:cNvSpPr>
          <p:nvPr>
            <p:ph type="title"/>
          </p:nvPr>
        </p:nvSpPr>
        <p:spPr/>
        <p:txBody>
          <a:bodyPr/>
          <a:lstStyle/>
          <a:p>
            <a:r>
              <a:rPr lang="en-IN" dirty="0"/>
              <a:t>Expectations for a Successfully Established STAR-Centre (4 Years)</a:t>
            </a:r>
          </a:p>
        </p:txBody>
      </p:sp>
      <p:sp>
        <p:nvSpPr>
          <p:cNvPr id="3" name="Slide Number Placeholder 2">
            <a:extLst>
              <a:ext uri="{FF2B5EF4-FFF2-40B4-BE49-F238E27FC236}">
                <a16:creationId xmlns:a16="http://schemas.microsoft.com/office/drawing/2014/main" id="{4B28076E-3131-393F-815A-1E385045B0BF}"/>
              </a:ext>
            </a:extLst>
          </p:cNvPr>
          <p:cNvSpPr>
            <a:spLocks noGrp="1"/>
          </p:cNvSpPr>
          <p:nvPr>
            <p:ph type="sldNum" sz="quarter" idx="10"/>
          </p:nvPr>
        </p:nvSpPr>
        <p:spPr/>
        <p:txBody>
          <a:bodyPr/>
          <a:lstStyle/>
          <a:p>
            <a:fld id="{9ED11504-23E3-41ED-B818-1A3A6FD42A0D}" type="slidenum">
              <a:rPr lang="de-DE" smtClean="0"/>
              <a:pPr/>
              <a:t>26</a:t>
            </a:fld>
            <a:endParaRPr lang="de-DE"/>
          </a:p>
        </p:txBody>
      </p:sp>
      <p:sp>
        <p:nvSpPr>
          <p:cNvPr id="13" name="Textplatzhalter 12">
            <a:extLst>
              <a:ext uri="{FF2B5EF4-FFF2-40B4-BE49-F238E27FC236}">
                <a16:creationId xmlns:a16="http://schemas.microsoft.com/office/drawing/2014/main" id="{C15FDDBA-6FCA-F3A0-78AF-9ED74155A117}"/>
              </a:ext>
            </a:extLst>
          </p:cNvPr>
          <p:cNvSpPr>
            <a:spLocks noGrp="1"/>
          </p:cNvSpPr>
          <p:nvPr>
            <p:ph type="body" sz="quarter" idx="14"/>
          </p:nvPr>
        </p:nvSpPr>
        <p:spPr/>
        <p:txBody>
          <a:bodyPr/>
          <a:lstStyle/>
          <a:p>
            <a:endParaRPr lang="de-DE"/>
          </a:p>
        </p:txBody>
      </p:sp>
      <p:sp>
        <p:nvSpPr>
          <p:cNvPr id="15" name="Textfeld 14">
            <a:extLst>
              <a:ext uri="{FF2B5EF4-FFF2-40B4-BE49-F238E27FC236}">
                <a16:creationId xmlns:a16="http://schemas.microsoft.com/office/drawing/2014/main" id="{221C2FEA-0307-3897-0071-67732128A945}"/>
              </a:ext>
            </a:extLst>
          </p:cNvPr>
          <p:cNvSpPr txBox="1"/>
          <p:nvPr/>
        </p:nvSpPr>
        <p:spPr>
          <a:xfrm>
            <a:off x="815999" y="1156036"/>
            <a:ext cx="10689363" cy="2877711"/>
          </a:xfrm>
          <a:prstGeom prst="rect">
            <a:avLst/>
          </a:prstGeom>
          <a:noFill/>
        </p:spPr>
        <p:txBody>
          <a:bodyPr wrap="square">
            <a:spAutoFit/>
          </a:bodyPr>
          <a:lstStyle/>
          <a:p>
            <a:pPr algn="just">
              <a:spcBef>
                <a:spcPts val="1200"/>
              </a:spcBef>
              <a:spcAft>
                <a:spcPts val="1200"/>
              </a:spcAft>
            </a:pPr>
            <a:r>
              <a:rPr lang="de-DE" sz="1800" b="1" dirty="0">
                <a:effectLst/>
                <a:ea typeface="Calibri" panose="020F0502020204030204" pitchFamily="34" charset="0"/>
                <a:cs typeface="Times New Roman" panose="02020603050405020304" pitchFamily="18" charset="0"/>
              </a:rPr>
              <a:t>Dissemination</a:t>
            </a:r>
            <a:endParaRPr lang="de-DE" sz="1800" dirty="0">
              <a:effectLst/>
              <a:ea typeface="Calibri" panose="020F0502020204030204" pitchFamily="34" charset="0"/>
              <a:cs typeface="Times New Roman" panose="02020603050405020304" pitchFamily="18" charset="0"/>
            </a:endParaRPr>
          </a:p>
          <a:p>
            <a:pPr marL="285750" indent="-285750" algn="just">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Reliable manufacturers and providers for solar PV will be identified and shared.</a:t>
            </a:r>
          </a:p>
          <a:p>
            <a:pPr marL="285750" indent="-285750" algn="just">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A network of key stakeholders in solar PV exists, including testing and training facilities.</a:t>
            </a:r>
          </a:p>
          <a:p>
            <a:pPr marL="285750" indent="-285750" algn="just">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Best practices and application are shared within the community of STAR-C and beyond.</a:t>
            </a:r>
          </a:p>
          <a:p>
            <a:pPr marL="285750" indent="-285750" algn="just">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Funding information is made public in close collaboration with SREDA, also for customers (home-owners, farmers)  and end user awareness raising, net-metering and general economics for solar PV.</a:t>
            </a:r>
          </a:p>
          <a:p>
            <a:pPr marL="285750" indent="-285750" algn="just">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Data collection and analysis of solar installations in the country.</a:t>
            </a:r>
          </a:p>
        </p:txBody>
      </p:sp>
      <p:sp>
        <p:nvSpPr>
          <p:cNvPr id="17" name="Textfeld 16">
            <a:extLst>
              <a:ext uri="{FF2B5EF4-FFF2-40B4-BE49-F238E27FC236}">
                <a16:creationId xmlns:a16="http://schemas.microsoft.com/office/drawing/2014/main" id="{4C813C8A-C1D8-21F2-86D1-5BC97A7B5026}"/>
              </a:ext>
            </a:extLst>
          </p:cNvPr>
          <p:cNvSpPr txBox="1"/>
          <p:nvPr/>
        </p:nvSpPr>
        <p:spPr>
          <a:xfrm>
            <a:off x="816000" y="4338256"/>
            <a:ext cx="9773920" cy="2289729"/>
          </a:xfrm>
          <a:prstGeom prst="rect">
            <a:avLst/>
          </a:prstGeom>
          <a:noFill/>
        </p:spPr>
        <p:txBody>
          <a:bodyPr wrap="square">
            <a:spAutoFit/>
          </a:bodyPr>
          <a:lstStyle/>
          <a:p>
            <a:pPr algn="just">
              <a:lnSpc>
                <a:spcPts val="1500"/>
              </a:lnSpc>
              <a:spcBef>
                <a:spcPts val="1200"/>
              </a:spcBef>
              <a:spcAft>
                <a:spcPts val="1200"/>
              </a:spcAft>
            </a:pPr>
            <a:r>
              <a:rPr lang="de-DE" sz="1800" b="1" dirty="0">
                <a:effectLst/>
                <a:ea typeface="Calibri" panose="020F0502020204030204" pitchFamily="34" charset="0"/>
                <a:cs typeface="Times New Roman" panose="02020603050405020304" pitchFamily="18" charset="0"/>
              </a:rPr>
              <a:t>Innovation and </a:t>
            </a:r>
            <a:r>
              <a:rPr lang="de-DE" sz="1800" b="1" dirty="0" err="1">
                <a:effectLst/>
                <a:ea typeface="Calibri" panose="020F0502020204030204" pitchFamily="34" charset="0"/>
                <a:cs typeface="Times New Roman" panose="02020603050405020304" pitchFamily="18" charset="0"/>
              </a:rPr>
              <a:t>Incubation</a:t>
            </a:r>
            <a:r>
              <a:rPr lang="de-DE" sz="1800" b="1" dirty="0">
                <a:effectLst/>
                <a:ea typeface="Calibri" panose="020F0502020204030204" pitchFamily="34" charset="0"/>
                <a:cs typeface="Times New Roman" panose="02020603050405020304" pitchFamily="18" charset="0"/>
              </a:rPr>
              <a:t> </a:t>
            </a:r>
            <a:endParaRPr lang="de-DE" sz="1800" dirty="0">
              <a:effectLst/>
              <a:ea typeface="Calibri" panose="020F0502020204030204" pitchFamily="34" charset="0"/>
              <a:cs typeface="Times New Roman" panose="02020603050405020304" pitchFamily="18" charset="0"/>
            </a:endParaRPr>
          </a:p>
          <a:p>
            <a:pPr marL="285750" indent="-285750" algn="just">
              <a:lnSpc>
                <a:spcPts val="1500"/>
              </a:lnSpc>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SMEs and start-ups supported in business plan development and entrepreneurship skills. </a:t>
            </a:r>
          </a:p>
          <a:p>
            <a:pPr marL="285750" indent="-285750" algn="just">
              <a:lnSpc>
                <a:spcPts val="1500"/>
              </a:lnSpc>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Provide maker and lab space for entrepreneurs, concept developers.</a:t>
            </a:r>
          </a:p>
          <a:p>
            <a:pPr marL="285750" indent="-285750" algn="just">
              <a:lnSpc>
                <a:spcPts val="1500"/>
              </a:lnSpc>
              <a:spcBef>
                <a:spcPts val="600"/>
              </a:spcBef>
              <a:spcAft>
                <a:spcPts val="600"/>
              </a:spcAft>
              <a:buClr>
                <a:srgbClr val="C00000"/>
              </a:buClr>
              <a:buFont typeface="Wingdings" panose="05000000000000000000" pitchFamily="2" charset="2"/>
              <a:buChar char="ü"/>
            </a:pPr>
            <a:r>
              <a:rPr lang="en-US" dirty="0" err="1">
                <a:ea typeface="Calibri" panose="020F0502020204030204" pitchFamily="34" charset="0"/>
                <a:cs typeface="Times New Roman" panose="02020603050405020304" pitchFamily="18" charset="0"/>
              </a:rPr>
              <a:t>Organise</a:t>
            </a:r>
            <a:r>
              <a:rPr lang="en-US" dirty="0">
                <a:ea typeface="Calibri" panose="020F0502020204030204" pitchFamily="34" charset="0"/>
                <a:cs typeface="Times New Roman" panose="02020603050405020304" pitchFamily="18" charset="0"/>
              </a:rPr>
              <a:t> ‘hackathons’ with private sector participation.</a:t>
            </a:r>
          </a:p>
          <a:p>
            <a:pPr marL="285750" indent="-285750" algn="just">
              <a:lnSpc>
                <a:spcPts val="1500"/>
              </a:lnSpc>
              <a:spcBef>
                <a:spcPts val="600"/>
              </a:spcBef>
              <a:spcAft>
                <a:spcPts val="600"/>
              </a:spcAft>
              <a:buClr>
                <a:srgbClr val="C00000"/>
              </a:buClr>
              <a:buFont typeface="Wingdings" panose="05000000000000000000" pitchFamily="2" charset="2"/>
              <a:buChar char="ü"/>
            </a:pPr>
            <a:r>
              <a:rPr lang="en-US" dirty="0">
                <a:ea typeface="Calibri" panose="020F0502020204030204" pitchFamily="34" charset="0"/>
                <a:cs typeface="Times New Roman" panose="02020603050405020304" pitchFamily="18" charset="0"/>
              </a:rPr>
              <a:t>Connect entrepreneurs with private sector players for financing of project ideas or access to internships.</a:t>
            </a:r>
          </a:p>
          <a:p>
            <a:pPr marL="285750" indent="-285750" algn="just">
              <a:lnSpc>
                <a:spcPts val="1500"/>
              </a:lnSpc>
              <a:spcBef>
                <a:spcPts val="600"/>
              </a:spcBef>
              <a:spcAft>
                <a:spcPts val="600"/>
              </a:spcAft>
              <a:buClr>
                <a:srgbClr val="C00000"/>
              </a:buClr>
              <a:buFont typeface="Wingdings" panose="05000000000000000000" pitchFamily="2" charset="2"/>
              <a:buChar char="ü"/>
            </a:pPr>
            <a:endParaRPr lang="en-GB"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76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CCB2B-F6B5-4F26-87D7-E049E806BED7}"/>
              </a:ext>
            </a:extLst>
          </p:cNvPr>
          <p:cNvSpPr>
            <a:spLocks noGrp="1"/>
          </p:cNvSpPr>
          <p:nvPr>
            <p:ph type="title"/>
          </p:nvPr>
        </p:nvSpPr>
        <p:spPr/>
        <p:txBody>
          <a:bodyPr/>
          <a:lstStyle/>
          <a:p>
            <a:r>
              <a:rPr lang="de-DE" dirty="0" err="1"/>
              <a:t>Timetable</a:t>
            </a:r>
            <a:endParaRPr lang="en-GB" dirty="0"/>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0"/>
          </p:nvPr>
        </p:nvSpPr>
        <p:spPr/>
        <p:txBody>
          <a:bodyPr/>
          <a:lstStyle/>
          <a:p>
            <a:fld id="{9ED11504-23E3-41ED-B818-1A3A6FD42A0D}" type="slidenum">
              <a:rPr lang="de-DE" smtClean="0"/>
              <a:pPr/>
              <a:t>27</a:t>
            </a:fld>
            <a:endParaRPr lang="de-DE" dirty="0"/>
          </a:p>
        </p:txBody>
      </p:sp>
      <p:sp>
        <p:nvSpPr>
          <p:cNvPr id="3" name="Textplatzhalter 2">
            <a:extLst>
              <a:ext uri="{FF2B5EF4-FFF2-40B4-BE49-F238E27FC236}">
                <a16:creationId xmlns:a16="http://schemas.microsoft.com/office/drawing/2014/main" id="{4CF8769E-023B-7C18-B181-620C7F6B79C6}"/>
              </a:ext>
            </a:extLst>
          </p:cNvPr>
          <p:cNvSpPr>
            <a:spLocks noGrp="1"/>
          </p:cNvSpPr>
          <p:nvPr>
            <p:ph type="body" sz="quarter" idx="13"/>
          </p:nvPr>
        </p:nvSpPr>
        <p:spPr/>
        <p:txBody>
          <a:bodyPr/>
          <a:lstStyle/>
          <a:p>
            <a:endParaRPr lang="de-DE"/>
          </a:p>
        </p:txBody>
      </p:sp>
      <p:sp>
        <p:nvSpPr>
          <p:cNvPr id="7" name="Textplatzhalter 6">
            <a:extLst>
              <a:ext uri="{FF2B5EF4-FFF2-40B4-BE49-F238E27FC236}">
                <a16:creationId xmlns:a16="http://schemas.microsoft.com/office/drawing/2014/main" id="{A1F590BD-2F45-306A-B8FA-CEF720200F39}"/>
              </a:ext>
            </a:extLst>
          </p:cNvPr>
          <p:cNvSpPr>
            <a:spLocks noGrp="1"/>
          </p:cNvSpPr>
          <p:nvPr>
            <p:ph type="body" sz="quarter" idx="14"/>
          </p:nvPr>
        </p:nvSpPr>
        <p:spPr/>
        <p:txBody>
          <a:bodyPr/>
          <a:lstStyle/>
          <a:p>
            <a:endParaRPr lang="de-DE"/>
          </a:p>
        </p:txBody>
      </p:sp>
      <p:pic>
        <p:nvPicPr>
          <p:cNvPr id="8" name="Grafik 7">
            <a:extLst>
              <a:ext uri="{FF2B5EF4-FFF2-40B4-BE49-F238E27FC236}">
                <a16:creationId xmlns:a16="http://schemas.microsoft.com/office/drawing/2014/main" id="{C7108614-7201-B58F-1F5C-4DBF5FD91AC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5975" y="1300480"/>
            <a:ext cx="5480025" cy="5236508"/>
          </a:xfrm>
          <a:prstGeom prst="rect">
            <a:avLst/>
          </a:prstGeom>
        </p:spPr>
      </p:pic>
      <p:pic>
        <p:nvPicPr>
          <p:cNvPr id="10" name="Grafik 9">
            <a:extLst>
              <a:ext uri="{FF2B5EF4-FFF2-40B4-BE49-F238E27FC236}">
                <a16:creationId xmlns:a16="http://schemas.microsoft.com/office/drawing/2014/main" id="{7CCC63BA-04D8-479B-F08B-AA378D86B421}"/>
              </a:ext>
            </a:extLst>
          </p:cNvPr>
          <p:cNvPicPr>
            <a:picLocks noChangeAspect="1"/>
          </p:cNvPicPr>
          <p:nvPr/>
        </p:nvPicPr>
        <p:blipFill>
          <a:blip r:embed="rId4"/>
          <a:stretch>
            <a:fillRect/>
          </a:stretch>
        </p:blipFill>
        <p:spPr>
          <a:xfrm>
            <a:off x="6096000" y="1110689"/>
            <a:ext cx="4752975" cy="952500"/>
          </a:xfrm>
          <a:prstGeom prst="rect">
            <a:avLst/>
          </a:prstGeom>
        </p:spPr>
      </p:pic>
      <p:pic>
        <p:nvPicPr>
          <p:cNvPr id="6" name="Grafik 5">
            <a:extLst>
              <a:ext uri="{FF2B5EF4-FFF2-40B4-BE49-F238E27FC236}">
                <a16:creationId xmlns:a16="http://schemas.microsoft.com/office/drawing/2014/main" id="{0780068C-B14C-F131-2177-25A935AAE9C1}"/>
              </a:ext>
            </a:extLst>
          </p:cNvPr>
          <p:cNvPicPr>
            <a:picLocks noChangeAspect="1"/>
          </p:cNvPicPr>
          <p:nvPr/>
        </p:nvPicPr>
        <p:blipFill>
          <a:blip r:embed="rId5"/>
          <a:stretch>
            <a:fillRect/>
          </a:stretch>
        </p:blipFill>
        <p:spPr>
          <a:xfrm>
            <a:off x="3054374" y="1076556"/>
            <a:ext cx="2188186" cy="234084"/>
          </a:xfrm>
          <a:prstGeom prst="rect">
            <a:avLst/>
          </a:prstGeom>
        </p:spPr>
      </p:pic>
    </p:spTree>
    <p:extLst>
      <p:ext uri="{BB962C8B-B14F-4D97-AF65-F5344CB8AC3E}">
        <p14:creationId xmlns:p14="http://schemas.microsoft.com/office/powerpoint/2010/main" val="1564931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sonstiges.jpg"/>
          <p:cNvPicPr>
            <a:picLocks noGrp="1" noChangeAspect="1"/>
          </p:cNvPicPr>
          <p:nvPr>
            <p:ph type="pic" idx="1"/>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p:pic>
      <p:sp>
        <p:nvSpPr>
          <p:cNvPr id="3" name="Foliennummernplatzhalter 2"/>
          <p:cNvSpPr>
            <a:spLocks noGrp="1"/>
          </p:cNvSpPr>
          <p:nvPr>
            <p:ph type="sldNum" sz="quarter" idx="12"/>
          </p:nvPr>
        </p:nvSpPr>
        <p:spPr/>
        <p:txBody>
          <a:bodyPr/>
          <a:lstStyle/>
          <a:p>
            <a:fld id="{9ED11504-23E3-41ED-B818-1A3A6FD42A0D}" type="slidenum">
              <a:rPr lang="de-DE" smtClean="0"/>
              <a:pPr/>
              <a:t>28</a:t>
            </a:fld>
            <a:endParaRPr lang="de-DE"/>
          </a:p>
        </p:txBody>
      </p:sp>
      <p:sp>
        <p:nvSpPr>
          <p:cNvPr id="4" name="Titel 3"/>
          <p:cNvSpPr>
            <a:spLocks noGrp="1"/>
          </p:cNvSpPr>
          <p:nvPr>
            <p:ph type="title"/>
          </p:nvPr>
        </p:nvSpPr>
        <p:spPr/>
        <p:txBody>
          <a:bodyPr/>
          <a:lstStyle/>
          <a:p>
            <a:r>
              <a:rPr lang="en-US" dirty="0"/>
              <a:t>Open Forum and Q&amp;A </a:t>
            </a:r>
            <a:endParaRPr lang="de-DE" dirty="0"/>
          </a:p>
        </p:txBody>
      </p:sp>
      <p:sp>
        <p:nvSpPr>
          <p:cNvPr id="5" name="Textplatzhalter 4"/>
          <p:cNvSpPr>
            <a:spLocks noGrp="1"/>
          </p:cNvSpPr>
          <p:nvPr>
            <p:ph type="body" sz="quarter" idx="13"/>
          </p:nvPr>
        </p:nvSpPr>
        <p:spPr/>
        <p:txBody>
          <a:bodyPr/>
          <a:lstStyle/>
          <a:p>
            <a:endParaRPr lang="de-DE"/>
          </a:p>
        </p:txBody>
      </p:sp>
      <p:sp>
        <p:nvSpPr>
          <p:cNvPr id="11" name="Textfeld 10">
            <a:extLst>
              <a:ext uri="{FF2B5EF4-FFF2-40B4-BE49-F238E27FC236}">
                <a16:creationId xmlns:a16="http://schemas.microsoft.com/office/drawing/2014/main" id="{031BB850-5151-BAFC-94C5-619F2A95DB72}"/>
              </a:ext>
            </a:extLst>
          </p:cNvPr>
          <p:cNvSpPr txBox="1"/>
          <p:nvPr/>
        </p:nvSpPr>
        <p:spPr>
          <a:xfrm>
            <a:off x="5301344" y="8142514"/>
            <a:ext cx="184731" cy="369332"/>
          </a:xfrm>
          <a:prstGeom prst="rect">
            <a:avLst/>
          </a:prstGeom>
          <a:noFill/>
        </p:spPr>
        <p:txBody>
          <a:bodyPr wrap="none" rtlCol="0">
            <a:spAutoFit/>
          </a:bodyPr>
          <a:lstStyle/>
          <a:p>
            <a:endParaRPr lang="de-D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DAA43A0-9C27-4ADE-A996-B13EDF58620A}"/>
              </a:ext>
            </a:extLst>
          </p:cNvPr>
          <p:cNvSpPr>
            <a:spLocks noGrp="1"/>
          </p:cNvSpPr>
          <p:nvPr>
            <p:ph type="title"/>
          </p:nvPr>
        </p:nvSpPr>
        <p:spPr/>
        <p:txBody>
          <a:bodyPr/>
          <a:lstStyle/>
          <a:p>
            <a:r>
              <a:rPr lang="de-DE" dirty="0" err="1"/>
              <a:t>Closure</a:t>
            </a:r>
            <a:endParaRPr lang="en-GB" dirty="0"/>
          </a:p>
        </p:txBody>
      </p:sp>
      <p:sp>
        <p:nvSpPr>
          <p:cNvPr id="3" name="Foliennummernplatzhalter 2">
            <a:extLst>
              <a:ext uri="{FF2B5EF4-FFF2-40B4-BE49-F238E27FC236}">
                <a16:creationId xmlns:a16="http://schemas.microsoft.com/office/drawing/2014/main" id="{DAACED54-0A2C-42AC-8AF2-992C293C7319}"/>
              </a:ext>
            </a:extLst>
          </p:cNvPr>
          <p:cNvSpPr>
            <a:spLocks noGrp="1"/>
          </p:cNvSpPr>
          <p:nvPr>
            <p:ph type="sldNum" sz="quarter" idx="12"/>
          </p:nvPr>
        </p:nvSpPr>
        <p:spPr/>
        <p:txBody>
          <a:bodyPr/>
          <a:lstStyle/>
          <a:p>
            <a:fld id="{9ED11504-23E3-41ED-B818-1A3A6FD42A0D}" type="slidenum">
              <a:rPr lang="de-DE" smtClean="0"/>
              <a:pPr/>
              <a:t>29</a:t>
            </a:fld>
            <a:endParaRPr lang="de-DE"/>
          </a:p>
        </p:txBody>
      </p:sp>
      <p:sp>
        <p:nvSpPr>
          <p:cNvPr id="9" name="Textplatzhalter 8">
            <a:extLst>
              <a:ext uri="{FF2B5EF4-FFF2-40B4-BE49-F238E27FC236}">
                <a16:creationId xmlns:a16="http://schemas.microsoft.com/office/drawing/2014/main" id="{6411D672-64A7-464A-ABF6-D16EFC4E6087}"/>
              </a:ext>
            </a:extLst>
          </p:cNvPr>
          <p:cNvSpPr>
            <a:spLocks noGrp="1"/>
          </p:cNvSpPr>
          <p:nvPr>
            <p:ph type="body" sz="quarter" idx="14"/>
          </p:nvPr>
        </p:nvSpPr>
        <p:spPr/>
        <p:txBody>
          <a:bodyPr/>
          <a:lstStyle/>
          <a:p>
            <a:endParaRPr lang="en-GB" dirty="0"/>
          </a:p>
        </p:txBody>
      </p:sp>
      <p:sp>
        <p:nvSpPr>
          <p:cNvPr id="2" name="Textfeld 1">
            <a:extLst>
              <a:ext uri="{FF2B5EF4-FFF2-40B4-BE49-F238E27FC236}">
                <a16:creationId xmlns:a16="http://schemas.microsoft.com/office/drawing/2014/main" id="{1A1591CE-A547-C41E-454B-4F6135F3D9CB}"/>
              </a:ext>
            </a:extLst>
          </p:cNvPr>
          <p:cNvSpPr txBox="1"/>
          <p:nvPr/>
        </p:nvSpPr>
        <p:spPr>
          <a:xfrm>
            <a:off x="1696231" y="1397675"/>
            <a:ext cx="8572884" cy="1754326"/>
          </a:xfrm>
          <a:prstGeom prst="rect">
            <a:avLst/>
          </a:prstGeom>
          <a:noFill/>
        </p:spPr>
        <p:txBody>
          <a:bodyPr wrap="square" rtlCol="0">
            <a:spAutoFit/>
          </a:bodyPr>
          <a:lstStyle/>
          <a:p>
            <a:pPr algn="ctr"/>
            <a:r>
              <a:rPr lang="en-US" sz="2000" dirty="0">
                <a:solidFill>
                  <a:schemeClr val="tx1">
                    <a:lumMod val="95000"/>
                    <a:lumOff val="5000"/>
                  </a:schemeClr>
                </a:solidFill>
              </a:rPr>
              <a:t>Structuring of an International </a:t>
            </a:r>
            <a:r>
              <a:rPr lang="en-US" sz="2000" dirty="0">
                <a:solidFill>
                  <a:schemeClr val="tx1">
                    <a:lumMod val="95000"/>
                    <a:lumOff val="5000"/>
                  </a:schemeClr>
                </a:solidFill>
                <a:effectLst>
                  <a:outerShdw blurRad="38100" dist="38100" dir="2700000" algn="tl">
                    <a:srgbClr val="000000">
                      <a:alpha val="43137"/>
                    </a:srgbClr>
                  </a:outerShdw>
                </a:effectLst>
              </a:rPr>
              <a:t>Solar Technology and Application Resource Centre </a:t>
            </a:r>
            <a:r>
              <a:rPr lang="en-US" sz="2000" dirty="0">
                <a:solidFill>
                  <a:schemeClr val="tx1">
                    <a:lumMod val="95000"/>
                    <a:lumOff val="5000"/>
                  </a:schemeClr>
                </a:solidFill>
              </a:rPr>
              <a:t>(STAR-C) in Bangladesh</a:t>
            </a:r>
          </a:p>
          <a:p>
            <a:pPr algn="ctr"/>
            <a:endParaRPr lang="en-US" sz="2800" dirty="0">
              <a:solidFill>
                <a:schemeClr val="tx1">
                  <a:lumMod val="95000"/>
                  <a:lumOff val="5000"/>
                </a:schemeClr>
              </a:solidFill>
            </a:endParaRPr>
          </a:p>
          <a:p>
            <a:pPr algn="ctr"/>
            <a:r>
              <a:rPr lang="en-US" sz="2000" dirty="0">
                <a:solidFill>
                  <a:schemeClr val="tx1">
                    <a:lumMod val="95000"/>
                    <a:lumOff val="5000"/>
                  </a:schemeClr>
                </a:solidFill>
              </a:rPr>
              <a:t>Strong network of institutional capacities within ISA Member States to enhance quality infrastructure for the solar energy markets</a:t>
            </a:r>
            <a:endParaRPr lang="en-GB" sz="2000" b="1" dirty="0">
              <a:solidFill>
                <a:schemeClr val="tx1">
                  <a:lumMod val="95000"/>
                  <a:lumOff val="5000"/>
                </a:schemeClr>
              </a:solidFill>
            </a:endParaRPr>
          </a:p>
        </p:txBody>
      </p:sp>
      <p:pic>
        <p:nvPicPr>
          <p:cNvPr id="4" name="Grafik 3">
            <a:extLst>
              <a:ext uri="{FF2B5EF4-FFF2-40B4-BE49-F238E27FC236}">
                <a16:creationId xmlns:a16="http://schemas.microsoft.com/office/drawing/2014/main" id="{7F4768FB-26D8-1E8D-07FF-CA58A76D24B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63325" y="3718800"/>
            <a:ext cx="3578913" cy="1300924"/>
          </a:xfrm>
          <a:prstGeom prst="rect">
            <a:avLst/>
          </a:prstGeom>
          <a:noFill/>
          <a:ln>
            <a:noFill/>
          </a:ln>
        </p:spPr>
      </p:pic>
      <p:sp>
        <p:nvSpPr>
          <p:cNvPr id="10" name="Textplatzhalter 9">
            <a:extLst>
              <a:ext uri="{FF2B5EF4-FFF2-40B4-BE49-F238E27FC236}">
                <a16:creationId xmlns:a16="http://schemas.microsoft.com/office/drawing/2014/main" id="{C4D439C5-340D-5A82-6E26-ECCC2A4E3024}"/>
              </a:ext>
            </a:extLst>
          </p:cNvPr>
          <p:cNvSpPr>
            <a:spLocks noGrp="1"/>
          </p:cNvSpPr>
          <p:nvPr>
            <p:ph type="body" sz="quarter" idx="13"/>
          </p:nvPr>
        </p:nvSpPr>
        <p:spPr/>
        <p:txBody>
          <a:bodyPr/>
          <a:lstStyle/>
          <a:p>
            <a:endParaRPr lang="de-DE"/>
          </a:p>
        </p:txBody>
      </p:sp>
      <p:pic>
        <p:nvPicPr>
          <p:cNvPr id="7" name="Grafik 6">
            <a:extLst>
              <a:ext uri="{FF2B5EF4-FFF2-40B4-BE49-F238E27FC236}">
                <a16:creationId xmlns:a16="http://schemas.microsoft.com/office/drawing/2014/main" id="{2F3F4003-A814-9D91-AB50-C45C5FAA501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6000" y="3899420"/>
            <a:ext cx="1300924" cy="1300924"/>
          </a:xfrm>
          <a:prstGeom prst="rect">
            <a:avLst/>
          </a:prstGeom>
        </p:spPr>
      </p:pic>
    </p:spTree>
    <p:extLst>
      <p:ext uri="{BB962C8B-B14F-4D97-AF65-F5344CB8AC3E}">
        <p14:creationId xmlns:p14="http://schemas.microsoft.com/office/powerpoint/2010/main" val="333002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43" y="0"/>
            <a:ext cx="8064861" cy="792000"/>
          </a:xfrm>
        </p:spPr>
        <p:txBody>
          <a:bodyPr/>
          <a:lstStyle/>
          <a:p>
            <a:r>
              <a:rPr lang="en-US" dirty="0">
                <a:highlight>
                  <a:srgbClr val="FFFFFF"/>
                </a:highlight>
                <a:latin typeface="Arial" panose="020B0604020202020204" pitchFamily="34" charset="0"/>
                <a:ea typeface="Times New Roman" panose="02020603050405020304" pitchFamily="18" charset="0"/>
                <a:cs typeface="Times New Roman" panose="02020603050405020304" pitchFamily="18" charset="0"/>
              </a:rPr>
              <a:t>Tasks within STAR-C Assignment for Bangladesh</a:t>
            </a:r>
            <a:endParaRPr lang="de-DE" dirty="0"/>
          </a:p>
        </p:txBody>
      </p:sp>
      <p:sp>
        <p:nvSpPr>
          <p:cNvPr id="3" name="Content Placeholder 2"/>
          <p:cNvSpPr>
            <a:spLocks noGrp="1"/>
          </p:cNvSpPr>
          <p:nvPr>
            <p:ph idx="1"/>
          </p:nvPr>
        </p:nvSpPr>
        <p:spPr>
          <a:xfrm>
            <a:off x="798195" y="1179600"/>
            <a:ext cx="10021824" cy="5193344"/>
          </a:xfrm>
        </p:spPr>
        <p:txBody>
          <a:bodyPr/>
          <a:lstStyle/>
          <a:p>
            <a:pPr marL="0" indent="0">
              <a:buNone/>
            </a:pPr>
            <a:r>
              <a:rPr lang="en-US" b="1" dirty="0">
                <a:highlight>
                  <a:srgbClr val="FFFFFF"/>
                </a:highlight>
                <a:latin typeface="Arial" panose="020B0604020202020204" pitchFamily="34" charset="0"/>
                <a:ea typeface="Times New Roman" panose="02020603050405020304" pitchFamily="18" charset="0"/>
                <a:cs typeface="Times New Roman" panose="02020603050405020304" pitchFamily="18" charset="0"/>
              </a:rPr>
              <a:t>Assessment</a:t>
            </a:r>
            <a:endParaRPr lang="en-US"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p>
            <a:r>
              <a:rPr lang="en-US"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Screen the market development of solar PV </a:t>
            </a:r>
            <a:r>
              <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in the country and market conditions.  </a:t>
            </a:r>
          </a:p>
          <a:p>
            <a:r>
              <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Map </a:t>
            </a:r>
            <a:r>
              <a:rPr lang="en-US"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PV training courses </a:t>
            </a:r>
            <a:r>
              <a:rPr lang="en-US" dirty="0">
                <a:highlight>
                  <a:srgbClr val="FFFFFF"/>
                </a:highlight>
                <a:latin typeface="Arial" panose="020B0604020202020204" pitchFamily="34" charset="0"/>
                <a:ea typeface="Times New Roman" panose="02020603050405020304" pitchFamily="18" charset="0"/>
                <a:cs typeface="Times New Roman" panose="02020603050405020304" pitchFamily="18" charset="0"/>
              </a:rPr>
              <a:t>offered </a:t>
            </a:r>
            <a:r>
              <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by different institutions.</a:t>
            </a:r>
          </a:p>
          <a:p>
            <a:r>
              <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Identify </a:t>
            </a:r>
            <a:r>
              <a:rPr lang="en-US"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potential gaps </a:t>
            </a:r>
            <a:r>
              <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in the training landscape for relevant target groups along the PV value chain (installers, technicians, engineers, economists, lawyers). </a:t>
            </a:r>
          </a:p>
          <a:p>
            <a:r>
              <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Screen</a:t>
            </a:r>
            <a:r>
              <a:rPr lang="en-US"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PV testing facilities </a:t>
            </a:r>
            <a:r>
              <a:rPr lang="en-US" b="1" dirty="0">
                <a:highlight>
                  <a:srgbClr val="FFFFFF"/>
                </a:highlight>
                <a:latin typeface="Arial" panose="020B0604020202020204" pitchFamily="34" charset="0"/>
                <a:cs typeface="Times New Roman" panose="02020603050405020304" pitchFamily="18" charset="0"/>
              </a:rPr>
              <a:t>and standards </a:t>
            </a:r>
            <a:r>
              <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available, the kinds of equipment available and tests being undertaken.</a:t>
            </a:r>
          </a:p>
          <a:p>
            <a:r>
              <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Investigate the existing </a:t>
            </a:r>
            <a:r>
              <a:rPr lang="en-US"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knowledge dissemination processes </a:t>
            </a:r>
            <a:r>
              <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and</a:t>
            </a:r>
            <a:r>
              <a:rPr lang="en-US"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innovation and incubation activities </a:t>
            </a:r>
            <a:r>
              <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for SMEs and start-ups.</a:t>
            </a:r>
          </a:p>
          <a:p>
            <a:pPr marL="0" indent="0">
              <a:buNone/>
            </a:pPr>
            <a:r>
              <a:rPr lang="en-US" b="1" dirty="0">
                <a:highlight>
                  <a:srgbClr val="FFFFFF"/>
                </a:highlight>
                <a:latin typeface="Arial" panose="020B0604020202020204" pitchFamily="34" charset="0"/>
                <a:cs typeface="Times New Roman" panose="02020603050405020304" pitchFamily="18" charset="0"/>
              </a:rPr>
              <a:t>Concept</a:t>
            </a:r>
          </a:p>
          <a:p>
            <a:r>
              <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Conduct a </a:t>
            </a:r>
            <a:r>
              <a:rPr lang="en-US"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needs assessment of potential host institutes </a:t>
            </a:r>
            <a:r>
              <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and review of main components</a:t>
            </a:r>
          </a:p>
          <a:p>
            <a:r>
              <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Prepare </a:t>
            </a:r>
            <a:r>
              <a:rPr lang="en-US"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specifications for training hardware and software </a:t>
            </a:r>
            <a:r>
              <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and </a:t>
            </a:r>
            <a:r>
              <a:rPr lang="en-US"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testing equipment</a:t>
            </a:r>
            <a:r>
              <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p>
          <a:p>
            <a:r>
              <a:rPr lang="en-US" dirty="0">
                <a:highlight>
                  <a:srgbClr val="FFFFFF"/>
                </a:highlight>
                <a:latin typeface="Arial" panose="020B0604020202020204" pitchFamily="34" charset="0"/>
                <a:ea typeface="Times New Roman" panose="02020603050405020304" pitchFamily="18" charset="0"/>
                <a:cs typeface="Times New Roman" panose="02020603050405020304" pitchFamily="18" charset="0"/>
              </a:rPr>
              <a:t>Work out a STAR-C </a:t>
            </a:r>
            <a:r>
              <a:rPr lang="en-US" b="1" dirty="0">
                <a:highlight>
                  <a:srgbClr val="FFFFFF"/>
                </a:highlight>
                <a:latin typeface="Arial" panose="020B0604020202020204" pitchFamily="34" charset="0"/>
                <a:ea typeface="Times New Roman" panose="02020603050405020304" pitchFamily="18" charset="0"/>
                <a:cs typeface="Times New Roman" panose="02020603050405020304" pitchFamily="18" charset="0"/>
              </a:rPr>
              <a:t>implementation roadmap </a:t>
            </a:r>
            <a:r>
              <a:rPr lang="en-US" dirty="0">
                <a:highlight>
                  <a:srgbClr val="FFFFFF"/>
                </a:highlight>
                <a:latin typeface="Arial" panose="020B0604020202020204" pitchFamily="34" charset="0"/>
                <a:ea typeface="Times New Roman" panose="02020603050405020304" pitchFamily="18" charset="0"/>
                <a:cs typeface="Times New Roman" panose="02020603050405020304" pitchFamily="18" charset="0"/>
              </a:rPr>
              <a:t>for Bangladesh. </a:t>
            </a:r>
            <a:endPar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p>
            <a:r>
              <a:rPr lang="en-US" sz="1800" dirty="0">
                <a:highlight>
                  <a:srgbClr val="FFFFFF"/>
                </a:highlight>
                <a:latin typeface="Arial" panose="020B0604020202020204" pitchFamily="34" charset="0"/>
                <a:cs typeface="Times New Roman" panose="02020603050405020304" pitchFamily="18" charset="0"/>
              </a:rPr>
              <a:t>Develop a </a:t>
            </a:r>
            <a:r>
              <a:rPr lang="en-US" sz="1800" b="1" dirty="0">
                <a:highlight>
                  <a:srgbClr val="FFFFFF"/>
                </a:highlight>
                <a:latin typeface="Arial" panose="020B0604020202020204" pitchFamily="34" charset="0"/>
                <a:cs typeface="Times New Roman" panose="02020603050405020304" pitchFamily="18" charset="0"/>
              </a:rPr>
              <a:t>business plan </a:t>
            </a:r>
            <a:r>
              <a:rPr lang="en-US" sz="1800" dirty="0">
                <a:highlight>
                  <a:srgbClr val="FFFFFF"/>
                </a:highlight>
                <a:latin typeface="Arial" panose="020B0604020202020204" pitchFamily="34" charset="0"/>
                <a:cs typeface="Times New Roman" panose="02020603050405020304" pitchFamily="18" charset="0"/>
              </a:rPr>
              <a:t>for </a:t>
            </a:r>
            <a:r>
              <a:rPr lang="en-US" sz="1800" dirty="0"/>
              <a:t>a long-term self-sustaining STAR-C concept. </a:t>
            </a:r>
            <a:endParaRPr lang="en-US"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ED11504-23E3-41ED-B818-1A3A6FD42A0D}" type="slidenum">
              <a:rPr lang="de-DE">
                <a:solidFill>
                  <a:srgbClr val="FFFFFF"/>
                </a:solidFill>
                <a:latin typeface="Arial"/>
              </a:rPr>
              <a:pPr/>
              <a:t>3</a:t>
            </a:fld>
            <a:endParaRPr lang="de-DE" dirty="0">
              <a:solidFill>
                <a:srgbClr val="FFFFFF"/>
              </a:solidFill>
              <a:latin typeface="Arial"/>
            </a:endParaRPr>
          </a:p>
        </p:txBody>
      </p:sp>
    </p:spTree>
    <p:extLst>
      <p:ext uri="{BB962C8B-B14F-4D97-AF65-F5344CB8AC3E}">
        <p14:creationId xmlns:p14="http://schemas.microsoft.com/office/powerpoint/2010/main" val="486477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14D7C-DEA3-B6CE-DB9D-0EEA47D40AB4}"/>
              </a:ext>
            </a:extLst>
          </p:cNvPr>
          <p:cNvSpPr>
            <a:spLocks noGrp="1"/>
          </p:cNvSpPr>
          <p:nvPr>
            <p:ph type="title"/>
          </p:nvPr>
        </p:nvSpPr>
        <p:spPr/>
        <p:txBody>
          <a:bodyPr/>
          <a:lstStyle/>
          <a:p>
            <a:endParaRPr lang="de-DE"/>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0"/>
          </p:nvPr>
        </p:nvSpPr>
        <p:spPr/>
        <p:txBody>
          <a:bodyPr/>
          <a:lstStyle/>
          <a:p>
            <a:fld id="{9ED11504-23E3-41ED-B818-1A3A6FD42A0D}" type="slidenum">
              <a:rPr lang="de-DE" smtClean="0"/>
              <a:pPr/>
              <a:t>30</a:t>
            </a:fld>
            <a:endParaRPr lang="de-DE" dirty="0"/>
          </a:p>
        </p:txBody>
      </p:sp>
      <p:sp>
        <p:nvSpPr>
          <p:cNvPr id="3" name="Textplatzhalter 2">
            <a:extLst>
              <a:ext uri="{FF2B5EF4-FFF2-40B4-BE49-F238E27FC236}">
                <a16:creationId xmlns:a16="http://schemas.microsoft.com/office/drawing/2014/main" id="{C739D53B-341C-B0EB-D753-E071250AF21F}"/>
              </a:ext>
            </a:extLst>
          </p:cNvPr>
          <p:cNvSpPr>
            <a:spLocks noGrp="1"/>
          </p:cNvSpPr>
          <p:nvPr>
            <p:ph type="body" sz="quarter" idx="13"/>
          </p:nvPr>
        </p:nvSpPr>
        <p:spPr/>
        <p:txBody>
          <a:bodyPr/>
          <a:lstStyle/>
          <a:p>
            <a:endParaRPr lang="de-DE"/>
          </a:p>
        </p:txBody>
      </p:sp>
      <p:sp>
        <p:nvSpPr>
          <p:cNvPr id="5" name="Textplatzhalter 4">
            <a:extLst>
              <a:ext uri="{FF2B5EF4-FFF2-40B4-BE49-F238E27FC236}">
                <a16:creationId xmlns:a16="http://schemas.microsoft.com/office/drawing/2014/main" id="{D230E833-840C-6D24-CA8B-3F28D94BC1C4}"/>
              </a:ext>
            </a:extLst>
          </p:cNvPr>
          <p:cNvSpPr>
            <a:spLocks noGrp="1"/>
          </p:cNvSpPr>
          <p:nvPr>
            <p:ph type="body" sz="quarter" idx="14"/>
          </p:nvPr>
        </p:nvSpPr>
        <p:spPr/>
        <p:txBody>
          <a:bodyPr/>
          <a:lstStyle/>
          <a:p>
            <a:endParaRPr lang="de-DE"/>
          </a:p>
        </p:txBody>
      </p:sp>
      <p:sp>
        <p:nvSpPr>
          <p:cNvPr id="9" name="Titel 3">
            <a:extLst>
              <a:ext uri="{FF2B5EF4-FFF2-40B4-BE49-F238E27FC236}">
                <a16:creationId xmlns:a16="http://schemas.microsoft.com/office/drawing/2014/main" id="{2E109CB2-9E02-F70F-6144-62CAB1C0F45A}"/>
              </a:ext>
            </a:extLst>
          </p:cNvPr>
          <p:cNvSpPr txBox="1">
            <a:spLocks/>
          </p:cNvSpPr>
          <p:nvPr/>
        </p:nvSpPr>
        <p:spPr>
          <a:xfrm>
            <a:off x="0" y="1656000"/>
            <a:ext cx="9744000" cy="744300"/>
          </a:xfrm>
          <a:prstGeom prst="rect">
            <a:avLst/>
          </a:prstGeom>
          <a:solidFill>
            <a:srgbClr val="F2F3EC"/>
          </a:solidFill>
        </p:spPr>
        <p:txBody>
          <a:bodyPr vert="horz" lIns="0" tIns="36000" rIns="0" bIns="108000" rtlCol="0" anchor="ctr" anchorCtr="0">
            <a:noAutofit/>
          </a:bodyPr>
          <a:lstStyle>
            <a:lvl1pPr algn="l" defTabSz="914400" rtl="0" eaLnBrk="1" latinLnBrk="0" hangingPunct="1">
              <a:lnSpc>
                <a:spcPct val="90000"/>
              </a:lnSpc>
              <a:spcBef>
                <a:spcPct val="0"/>
              </a:spcBef>
              <a:buNone/>
              <a:defRPr sz="2000" b="1" kern="1200">
                <a:solidFill>
                  <a:schemeClr val="tx2"/>
                </a:solidFill>
                <a:latin typeface="+mj-lt"/>
                <a:ea typeface="+mj-ea"/>
                <a:cs typeface="+mj-cs"/>
              </a:defRPr>
            </a:lvl1pPr>
          </a:lstStyle>
          <a:p>
            <a:r>
              <a:rPr lang="de-DE" dirty="0">
                <a:solidFill>
                  <a:srgbClr val="C00000"/>
                </a:solidFill>
              </a:rPr>
              <a:t>      </a:t>
            </a:r>
            <a:r>
              <a:rPr lang="de-DE" dirty="0" err="1">
                <a:solidFill>
                  <a:srgbClr val="C00000"/>
                </a:solidFill>
              </a:rPr>
              <a:t>Thank</a:t>
            </a:r>
            <a:r>
              <a:rPr lang="de-DE" dirty="0">
                <a:solidFill>
                  <a:srgbClr val="C00000"/>
                </a:solidFill>
              </a:rPr>
              <a:t> </a:t>
            </a:r>
            <a:r>
              <a:rPr lang="de-DE" dirty="0" err="1">
                <a:solidFill>
                  <a:srgbClr val="C00000"/>
                </a:solidFill>
              </a:rPr>
              <a:t>you</a:t>
            </a:r>
            <a:endParaRPr lang="de-DE" dirty="0">
              <a:solidFill>
                <a:srgbClr val="C00000"/>
              </a:solidFill>
            </a:endParaRPr>
          </a:p>
        </p:txBody>
      </p:sp>
      <p:pic>
        <p:nvPicPr>
          <p:cNvPr id="10" name="Picture 2" descr="Do You Know? The Sun Never Sets In These 5 Bewitching Countries">
            <a:extLst>
              <a:ext uri="{FF2B5EF4-FFF2-40B4-BE49-F238E27FC236}">
                <a16:creationId xmlns:a16="http://schemas.microsoft.com/office/drawing/2014/main" id="{EE9A7100-14A1-E9D4-2CC9-8B5DAB96F2B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68787" y="2525486"/>
            <a:ext cx="7884367" cy="29347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3">
            <a:extLst>
              <a:ext uri="{FF2B5EF4-FFF2-40B4-BE49-F238E27FC236}">
                <a16:creationId xmlns:a16="http://schemas.microsoft.com/office/drawing/2014/main" id="{D873B74A-7392-E900-E023-8AAC639AA43D}"/>
              </a:ext>
            </a:extLst>
          </p:cNvPr>
          <p:cNvSpPr txBox="1"/>
          <p:nvPr/>
        </p:nvSpPr>
        <p:spPr>
          <a:xfrm>
            <a:off x="268786" y="5660572"/>
            <a:ext cx="5130527" cy="461665"/>
          </a:xfrm>
          <a:prstGeom prst="rect">
            <a:avLst/>
          </a:prstGeom>
          <a:noFill/>
        </p:spPr>
        <p:txBody>
          <a:bodyPr wrap="square" rtlCol="0">
            <a:spAutoFit/>
          </a:bodyPr>
          <a:lstStyle/>
          <a:p>
            <a:r>
              <a:rPr lang="en-US" sz="2400" dirty="0">
                <a:solidFill>
                  <a:srgbClr val="FFC000"/>
                </a:solidFill>
              </a:rPr>
              <a:t>Because the sun never really sets…</a:t>
            </a:r>
            <a:endParaRPr lang="en-IN" sz="2400" dirty="0">
              <a:solidFill>
                <a:srgbClr val="FFC000"/>
              </a:solidFill>
            </a:endParaRPr>
          </a:p>
        </p:txBody>
      </p:sp>
      <p:pic>
        <p:nvPicPr>
          <p:cNvPr id="13" name="Picture 2" descr="Global Network icon in vector. Logotype 3437000 Vector Art at Vecteezy">
            <a:extLst>
              <a:ext uri="{FF2B5EF4-FFF2-40B4-BE49-F238E27FC236}">
                <a16:creationId xmlns:a16="http://schemas.microsoft.com/office/drawing/2014/main" id="{27FF0851-402C-8090-9510-7C176AB46041}"/>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0331" b="78863" l="20249" r="80733"/>
                    </a14:imgEffect>
                  </a14:imgLayer>
                </a14:imgProps>
              </a:ext>
              <a:ext uri="{28A0092B-C50C-407E-A947-70E740481C1C}">
                <a14:useLocalDpi xmlns:a14="http://schemas.microsoft.com/office/drawing/2010/main"/>
              </a:ext>
            </a:extLst>
          </a:blip>
          <a:srcRect l="21637" t="22107" r="22236" b="22540"/>
          <a:stretch/>
        </p:blipFill>
        <p:spPr bwMode="auto">
          <a:xfrm>
            <a:off x="9210675" y="3163410"/>
            <a:ext cx="1304925" cy="128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860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DAA43A0-9C27-4ADE-A996-B13EDF58620A}"/>
              </a:ext>
            </a:extLst>
          </p:cNvPr>
          <p:cNvSpPr>
            <a:spLocks noGrp="1"/>
          </p:cNvSpPr>
          <p:nvPr>
            <p:ph type="title"/>
          </p:nvPr>
        </p:nvSpPr>
        <p:spPr/>
        <p:txBody>
          <a:bodyPr/>
          <a:lstStyle/>
          <a:p>
            <a:r>
              <a:rPr lang="en-GB" dirty="0"/>
              <a:t>Consultation Workshop at Power Division (October 2023)</a:t>
            </a:r>
          </a:p>
        </p:txBody>
      </p:sp>
      <p:sp>
        <p:nvSpPr>
          <p:cNvPr id="3" name="Foliennummernplatzhalter 2">
            <a:extLst>
              <a:ext uri="{FF2B5EF4-FFF2-40B4-BE49-F238E27FC236}">
                <a16:creationId xmlns:a16="http://schemas.microsoft.com/office/drawing/2014/main" id="{DAACED54-0A2C-42AC-8AF2-992C293C7319}"/>
              </a:ext>
            </a:extLst>
          </p:cNvPr>
          <p:cNvSpPr>
            <a:spLocks noGrp="1"/>
          </p:cNvSpPr>
          <p:nvPr>
            <p:ph type="sldNum" sz="quarter" idx="10"/>
          </p:nvPr>
        </p:nvSpPr>
        <p:spPr/>
        <p:txBody>
          <a:bodyPr/>
          <a:lstStyle/>
          <a:p>
            <a:fld id="{9ED11504-23E3-41ED-B818-1A3A6FD42A0D}" type="slidenum">
              <a:rPr lang="de-DE" smtClean="0"/>
              <a:pPr/>
              <a:t>4</a:t>
            </a:fld>
            <a:endParaRPr lang="de-DE"/>
          </a:p>
        </p:txBody>
      </p:sp>
      <p:sp>
        <p:nvSpPr>
          <p:cNvPr id="4" name="Textplatzhalter 3">
            <a:extLst>
              <a:ext uri="{FF2B5EF4-FFF2-40B4-BE49-F238E27FC236}">
                <a16:creationId xmlns:a16="http://schemas.microsoft.com/office/drawing/2014/main" id="{7D85287D-2EE9-0E1E-3BDB-B9CAAEEB7C50}"/>
              </a:ext>
            </a:extLst>
          </p:cNvPr>
          <p:cNvSpPr>
            <a:spLocks noGrp="1"/>
          </p:cNvSpPr>
          <p:nvPr>
            <p:ph type="body" sz="quarter" idx="13"/>
          </p:nvPr>
        </p:nvSpPr>
        <p:spPr/>
        <p:txBody>
          <a:bodyPr/>
          <a:lstStyle/>
          <a:p>
            <a:endParaRPr lang="de-DE"/>
          </a:p>
        </p:txBody>
      </p:sp>
      <p:pic>
        <p:nvPicPr>
          <p:cNvPr id="28" name="Grafik 27">
            <a:extLst>
              <a:ext uri="{FF2B5EF4-FFF2-40B4-BE49-F238E27FC236}">
                <a16:creationId xmlns:a16="http://schemas.microsoft.com/office/drawing/2014/main" id="{EE059CB0-7EA9-7F50-5165-76E3C1F15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73226" y="1357668"/>
            <a:ext cx="2982466" cy="2236850"/>
          </a:xfrm>
          <a:prstGeom prst="rect">
            <a:avLst/>
          </a:prstGeom>
        </p:spPr>
      </p:pic>
      <p:pic>
        <p:nvPicPr>
          <p:cNvPr id="32" name="Grafik 31">
            <a:extLst>
              <a:ext uri="{FF2B5EF4-FFF2-40B4-BE49-F238E27FC236}">
                <a16:creationId xmlns:a16="http://schemas.microsoft.com/office/drawing/2014/main" id="{5C4813D9-40D1-AC7B-F45C-B5B3E9C0430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73226" y="3829150"/>
            <a:ext cx="2982466" cy="2236850"/>
          </a:xfrm>
          <a:prstGeom prst="rect">
            <a:avLst/>
          </a:prstGeom>
        </p:spPr>
      </p:pic>
      <p:pic>
        <p:nvPicPr>
          <p:cNvPr id="34" name="Grafik 33">
            <a:extLst>
              <a:ext uri="{FF2B5EF4-FFF2-40B4-BE49-F238E27FC236}">
                <a16:creationId xmlns:a16="http://schemas.microsoft.com/office/drawing/2014/main" id="{163C2411-01A3-F4F1-4CA1-73846231185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42541" y="3829150"/>
            <a:ext cx="2982466" cy="2236850"/>
          </a:xfrm>
          <a:prstGeom prst="rect">
            <a:avLst/>
          </a:prstGeom>
        </p:spPr>
      </p:pic>
      <p:pic>
        <p:nvPicPr>
          <p:cNvPr id="36" name="Grafik 35">
            <a:extLst>
              <a:ext uri="{FF2B5EF4-FFF2-40B4-BE49-F238E27FC236}">
                <a16:creationId xmlns:a16="http://schemas.microsoft.com/office/drawing/2014/main" id="{DBBA0A3A-17BC-861F-7617-D9C9FE11DEF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9737" y="3829150"/>
            <a:ext cx="2982466" cy="2236850"/>
          </a:xfrm>
          <a:prstGeom prst="rect">
            <a:avLst/>
          </a:prstGeom>
        </p:spPr>
      </p:pic>
      <p:pic>
        <p:nvPicPr>
          <p:cNvPr id="38" name="Grafik 37">
            <a:extLst>
              <a:ext uri="{FF2B5EF4-FFF2-40B4-BE49-F238E27FC236}">
                <a16:creationId xmlns:a16="http://schemas.microsoft.com/office/drawing/2014/main" id="{77ADD8BD-AB1D-404F-EDB5-ABDDD8AFD92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42541" y="1357668"/>
            <a:ext cx="2982466" cy="2236850"/>
          </a:xfrm>
          <a:prstGeom prst="rect">
            <a:avLst/>
          </a:prstGeom>
        </p:spPr>
      </p:pic>
      <p:pic>
        <p:nvPicPr>
          <p:cNvPr id="40" name="Grafik 39">
            <a:extLst>
              <a:ext uri="{FF2B5EF4-FFF2-40B4-BE49-F238E27FC236}">
                <a16:creationId xmlns:a16="http://schemas.microsoft.com/office/drawing/2014/main" id="{4C426B12-A4D0-2762-D223-54529598E43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16000" y="1357668"/>
            <a:ext cx="2989940" cy="2236850"/>
          </a:xfrm>
          <a:prstGeom prst="rect">
            <a:avLst/>
          </a:prstGeom>
        </p:spPr>
      </p:pic>
    </p:spTree>
    <p:extLst>
      <p:ext uri="{BB962C8B-B14F-4D97-AF65-F5344CB8AC3E}">
        <p14:creationId xmlns:p14="http://schemas.microsoft.com/office/powerpoint/2010/main" val="215414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CCB2B-F6B5-4F26-87D7-E049E806BED7}"/>
              </a:ext>
            </a:extLst>
          </p:cNvPr>
          <p:cNvSpPr>
            <a:spLocks noGrp="1"/>
          </p:cNvSpPr>
          <p:nvPr>
            <p:ph type="title"/>
          </p:nvPr>
        </p:nvSpPr>
        <p:spPr/>
        <p:txBody>
          <a:bodyPr/>
          <a:lstStyle/>
          <a:p>
            <a:r>
              <a:rPr lang="de-DE" dirty="0" err="1"/>
              <a:t>Shared</a:t>
            </a:r>
            <a:r>
              <a:rPr lang="de-DE" dirty="0"/>
              <a:t> </a:t>
            </a:r>
            <a:r>
              <a:rPr lang="de-DE" dirty="0" err="1"/>
              <a:t>Findings</a:t>
            </a:r>
            <a:r>
              <a:rPr lang="de-DE" dirty="0"/>
              <a:t> </a:t>
            </a:r>
            <a:r>
              <a:rPr lang="de-DE" dirty="0" err="1"/>
              <a:t>of</a:t>
            </a:r>
            <a:r>
              <a:rPr lang="de-DE" dirty="0"/>
              <a:t> Stakeholder Workshop</a:t>
            </a:r>
            <a:endParaRPr lang="en-GB" dirty="0"/>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0"/>
          </p:nvPr>
        </p:nvSpPr>
        <p:spPr/>
        <p:txBody>
          <a:bodyPr/>
          <a:lstStyle/>
          <a:p>
            <a:fld id="{9ED11504-23E3-41ED-B818-1A3A6FD42A0D}" type="slidenum">
              <a:rPr lang="de-DE" smtClean="0"/>
              <a:pPr/>
              <a:t>5</a:t>
            </a:fld>
            <a:endParaRPr lang="de-DE" dirty="0"/>
          </a:p>
        </p:txBody>
      </p:sp>
      <p:sp>
        <p:nvSpPr>
          <p:cNvPr id="3" name="Textplatzhalter 2">
            <a:extLst>
              <a:ext uri="{FF2B5EF4-FFF2-40B4-BE49-F238E27FC236}">
                <a16:creationId xmlns:a16="http://schemas.microsoft.com/office/drawing/2014/main" id="{81CA87BB-6FAF-C4CC-C841-821900064B81}"/>
              </a:ext>
            </a:extLst>
          </p:cNvPr>
          <p:cNvSpPr>
            <a:spLocks noGrp="1"/>
          </p:cNvSpPr>
          <p:nvPr>
            <p:ph type="body" sz="quarter" idx="13"/>
          </p:nvPr>
        </p:nvSpPr>
        <p:spPr/>
        <p:txBody>
          <a:bodyPr/>
          <a:lstStyle/>
          <a:p>
            <a:endParaRPr lang="de-DE"/>
          </a:p>
        </p:txBody>
      </p:sp>
      <p:sp>
        <p:nvSpPr>
          <p:cNvPr id="6" name="Textplatzhalter 5">
            <a:extLst>
              <a:ext uri="{FF2B5EF4-FFF2-40B4-BE49-F238E27FC236}">
                <a16:creationId xmlns:a16="http://schemas.microsoft.com/office/drawing/2014/main" id="{4FC398A2-0716-AF1B-EF00-7B431C1C2262}"/>
              </a:ext>
            </a:extLst>
          </p:cNvPr>
          <p:cNvSpPr>
            <a:spLocks noGrp="1"/>
          </p:cNvSpPr>
          <p:nvPr>
            <p:ph type="body" sz="quarter" idx="14"/>
          </p:nvPr>
        </p:nvSpPr>
        <p:spPr/>
        <p:txBody>
          <a:bodyPr/>
          <a:lstStyle/>
          <a:p>
            <a:endParaRPr lang="de-DE"/>
          </a:p>
        </p:txBody>
      </p:sp>
      <p:pic>
        <p:nvPicPr>
          <p:cNvPr id="5" name="image29.jpg">
            <a:extLst>
              <a:ext uri="{FF2B5EF4-FFF2-40B4-BE49-F238E27FC236}">
                <a16:creationId xmlns:a16="http://schemas.microsoft.com/office/drawing/2014/main" id="{B5BCB115-E48D-7789-E107-A33297653D18}"/>
              </a:ext>
            </a:extLst>
          </p:cNvPr>
          <p:cNvPicPr/>
          <p:nvPr/>
        </p:nvPicPr>
        <p:blipFill>
          <a:blip r:embed="rId3" cstate="print">
            <a:extLst>
              <a:ext uri="{28A0092B-C50C-407E-A947-70E740481C1C}">
                <a14:useLocalDpi xmlns:a14="http://schemas.microsoft.com/office/drawing/2010/main"/>
              </a:ext>
            </a:extLst>
          </a:blip>
          <a:srcRect/>
          <a:stretch>
            <a:fillRect/>
          </a:stretch>
        </p:blipFill>
        <p:spPr>
          <a:xfrm>
            <a:off x="5120640" y="1010315"/>
            <a:ext cx="3855264" cy="2857735"/>
          </a:xfrm>
          <a:prstGeom prst="rect">
            <a:avLst/>
          </a:prstGeom>
          <a:ln/>
        </p:spPr>
      </p:pic>
      <p:pic>
        <p:nvPicPr>
          <p:cNvPr id="7" name="image30.jpg">
            <a:extLst>
              <a:ext uri="{FF2B5EF4-FFF2-40B4-BE49-F238E27FC236}">
                <a16:creationId xmlns:a16="http://schemas.microsoft.com/office/drawing/2014/main" id="{3E9CEB70-B0C9-6DDE-04CF-EB7904A895CC}"/>
              </a:ext>
            </a:extLst>
          </p:cNvPr>
          <p:cNvPicPr/>
          <p:nvPr/>
        </p:nvPicPr>
        <p:blipFill>
          <a:blip r:embed="rId4" cstate="print">
            <a:extLst>
              <a:ext uri="{28A0092B-C50C-407E-A947-70E740481C1C}">
                <a14:useLocalDpi xmlns:a14="http://schemas.microsoft.com/office/drawing/2010/main"/>
              </a:ext>
            </a:extLst>
          </a:blip>
          <a:srcRect/>
          <a:stretch>
            <a:fillRect/>
          </a:stretch>
        </p:blipFill>
        <p:spPr>
          <a:xfrm>
            <a:off x="816000" y="1056610"/>
            <a:ext cx="4195485" cy="2811440"/>
          </a:xfrm>
          <a:prstGeom prst="rect">
            <a:avLst/>
          </a:prstGeom>
          <a:ln/>
        </p:spPr>
      </p:pic>
      <p:pic>
        <p:nvPicPr>
          <p:cNvPr id="8" name="image28.jpg">
            <a:extLst>
              <a:ext uri="{FF2B5EF4-FFF2-40B4-BE49-F238E27FC236}">
                <a16:creationId xmlns:a16="http://schemas.microsoft.com/office/drawing/2014/main" id="{112BEDBB-B91E-ED03-F733-2D2D06CC44E4}"/>
              </a:ext>
            </a:extLst>
          </p:cNvPr>
          <p:cNvPicPr/>
          <p:nvPr/>
        </p:nvPicPr>
        <p:blipFill rotWithShape="1">
          <a:blip r:embed="rId5" cstate="print">
            <a:extLst>
              <a:ext uri="{28A0092B-C50C-407E-A947-70E740481C1C}">
                <a14:useLocalDpi xmlns:a14="http://schemas.microsoft.com/office/drawing/2010/main"/>
              </a:ext>
            </a:extLst>
          </a:blip>
          <a:srcRect/>
          <a:stretch/>
        </p:blipFill>
        <p:spPr>
          <a:xfrm>
            <a:off x="816000" y="4011885"/>
            <a:ext cx="4195485" cy="2450115"/>
          </a:xfrm>
          <a:prstGeom prst="rect">
            <a:avLst/>
          </a:prstGeom>
          <a:ln/>
        </p:spPr>
      </p:pic>
      <p:pic>
        <p:nvPicPr>
          <p:cNvPr id="9" name="image11.jpg">
            <a:extLst>
              <a:ext uri="{FF2B5EF4-FFF2-40B4-BE49-F238E27FC236}">
                <a16:creationId xmlns:a16="http://schemas.microsoft.com/office/drawing/2014/main" id="{2E8823A7-F85E-F048-8E61-3025E5E8F092}"/>
              </a:ext>
            </a:extLst>
          </p:cNvPr>
          <p:cNvPicPr/>
          <p:nvPr/>
        </p:nvPicPr>
        <p:blipFill rotWithShape="1">
          <a:blip r:embed="rId6" cstate="print">
            <a:extLst>
              <a:ext uri="{28A0092B-C50C-407E-A947-70E740481C1C}">
                <a14:useLocalDpi xmlns:a14="http://schemas.microsoft.com/office/drawing/2010/main"/>
              </a:ext>
            </a:extLst>
          </a:blip>
          <a:srcRect/>
          <a:stretch/>
        </p:blipFill>
        <p:spPr>
          <a:xfrm>
            <a:off x="5120640" y="4011885"/>
            <a:ext cx="3941432" cy="2461736"/>
          </a:xfrm>
          <a:prstGeom prst="rect">
            <a:avLst/>
          </a:prstGeom>
          <a:ln/>
        </p:spPr>
      </p:pic>
      <p:pic>
        <p:nvPicPr>
          <p:cNvPr id="10" name="image3.jpg">
            <a:extLst>
              <a:ext uri="{FF2B5EF4-FFF2-40B4-BE49-F238E27FC236}">
                <a16:creationId xmlns:a16="http://schemas.microsoft.com/office/drawing/2014/main" id="{D22704A6-EB60-D0C2-7744-3044AE8F6580}"/>
              </a:ext>
            </a:extLst>
          </p:cNvPr>
          <p:cNvPicPr/>
          <p:nvPr/>
        </p:nvPicPr>
        <p:blipFill rotWithShape="1">
          <a:blip r:embed="rId7" cstate="print">
            <a:extLst>
              <a:ext uri="{28A0092B-C50C-407E-A947-70E740481C1C}">
                <a14:useLocalDpi xmlns:a14="http://schemas.microsoft.com/office/drawing/2010/main"/>
              </a:ext>
            </a:extLst>
          </a:blip>
          <a:srcRect/>
          <a:stretch/>
        </p:blipFill>
        <p:spPr>
          <a:xfrm>
            <a:off x="9085059" y="1115701"/>
            <a:ext cx="2663680" cy="2762250"/>
          </a:xfrm>
          <a:prstGeom prst="rect">
            <a:avLst/>
          </a:prstGeom>
          <a:ln/>
        </p:spPr>
      </p:pic>
    </p:spTree>
    <p:extLst>
      <p:ext uri="{BB962C8B-B14F-4D97-AF65-F5344CB8AC3E}">
        <p14:creationId xmlns:p14="http://schemas.microsoft.com/office/powerpoint/2010/main" val="185345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DAA43A0-9C27-4ADE-A996-B13EDF58620A}"/>
              </a:ext>
            </a:extLst>
          </p:cNvPr>
          <p:cNvSpPr>
            <a:spLocks noGrp="1"/>
          </p:cNvSpPr>
          <p:nvPr>
            <p:ph type="title"/>
          </p:nvPr>
        </p:nvSpPr>
        <p:spPr/>
        <p:txBody>
          <a:bodyPr/>
          <a:lstStyle/>
          <a:p>
            <a:r>
              <a:rPr lang="de-DE" dirty="0"/>
              <a:t>Interviews and Visits </a:t>
            </a:r>
            <a:r>
              <a:rPr lang="de-DE" dirty="0" err="1"/>
              <a:t>to</a:t>
            </a:r>
            <a:r>
              <a:rPr lang="de-DE" dirty="0"/>
              <a:t> </a:t>
            </a:r>
            <a:r>
              <a:rPr lang="de-DE" dirty="0" err="1"/>
              <a:t>Institutions</a:t>
            </a:r>
            <a:endParaRPr lang="en-GB" dirty="0"/>
          </a:p>
        </p:txBody>
      </p:sp>
      <p:sp>
        <p:nvSpPr>
          <p:cNvPr id="3" name="Foliennummernplatzhalter 2">
            <a:extLst>
              <a:ext uri="{FF2B5EF4-FFF2-40B4-BE49-F238E27FC236}">
                <a16:creationId xmlns:a16="http://schemas.microsoft.com/office/drawing/2014/main" id="{DAACED54-0A2C-42AC-8AF2-992C293C7319}"/>
              </a:ext>
            </a:extLst>
          </p:cNvPr>
          <p:cNvSpPr>
            <a:spLocks noGrp="1"/>
          </p:cNvSpPr>
          <p:nvPr>
            <p:ph type="sldNum" sz="quarter" idx="12"/>
          </p:nvPr>
        </p:nvSpPr>
        <p:spPr/>
        <p:txBody>
          <a:bodyPr/>
          <a:lstStyle/>
          <a:p>
            <a:fld id="{9ED11504-23E3-41ED-B818-1A3A6FD42A0D}" type="slidenum">
              <a:rPr lang="de-DE" smtClean="0"/>
              <a:pPr/>
              <a:t>6</a:t>
            </a:fld>
            <a:endParaRPr lang="de-DE"/>
          </a:p>
        </p:txBody>
      </p:sp>
      <p:sp>
        <p:nvSpPr>
          <p:cNvPr id="9" name="Textplatzhalter 8">
            <a:extLst>
              <a:ext uri="{FF2B5EF4-FFF2-40B4-BE49-F238E27FC236}">
                <a16:creationId xmlns:a16="http://schemas.microsoft.com/office/drawing/2014/main" id="{6411D672-64A7-464A-ABF6-D16EFC4E6087}"/>
              </a:ext>
            </a:extLst>
          </p:cNvPr>
          <p:cNvSpPr>
            <a:spLocks noGrp="1"/>
          </p:cNvSpPr>
          <p:nvPr>
            <p:ph type="body" sz="quarter" idx="14"/>
          </p:nvPr>
        </p:nvSpPr>
        <p:spPr/>
        <p:txBody>
          <a:bodyPr/>
          <a:lstStyle/>
          <a:p>
            <a:endParaRPr lang="en-GB" dirty="0"/>
          </a:p>
        </p:txBody>
      </p:sp>
      <p:sp>
        <p:nvSpPr>
          <p:cNvPr id="2" name="Textfeld 1">
            <a:extLst>
              <a:ext uri="{FF2B5EF4-FFF2-40B4-BE49-F238E27FC236}">
                <a16:creationId xmlns:a16="http://schemas.microsoft.com/office/drawing/2014/main" id="{1A1591CE-A547-C41E-454B-4F6135F3D9CB}"/>
              </a:ext>
            </a:extLst>
          </p:cNvPr>
          <p:cNvSpPr txBox="1"/>
          <p:nvPr/>
        </p:nvSpPr>
        <p:spPr>
          <a:xfrm>
            <a:off x="816000" y="1102022"/>
            <a:ext cx="7675106" cy="5970865"/>
          </a:xfrm>
          <a:prstGeom prst="rect">
            <a:avLst/>
          </a:prstGeom>
          <a:noFill/>
        </p:spPr>
        <p:txBody>
          <a:bodyPr wrap="square" rtlCol="0">
            <a:spAutoFit/>
          </a:bodyPr>
          <a:lstStyle/>
          <a:p>
            <a:pPr marL="342900" indent="-342900">
              <a:spcBef>
                <a:spcPts val="600"/>
              </a:spcBef>
              <a:spcAft>
                <a:spcPts val="600"/>
              </a:spcAft>
              <a:buClr>
                <a:srgbClr val="C00000"/>
              </a:buClr>
              <a:buFont typeface="Wingdings" panose="05000000000000000000" pitchFamily="2" charset="2"/>
              <a:buChar char="§"/>
            </a:pPr>
            <a:r>
              <a:rPr lang="en-GB" dirty="0">
                <a:solidFill>
                  <a:schemeClr val="tx1">
                    <a:lumMod val="95000"/>
                    <a:lumOff val="5000"/>
                  </a:schemeClr>
                </a:solidFill>
              </a:rPr>
              <a:t>Ministry of Power, Energy and Mineral </a:t>
            </a:r>
            <a:r>
              <a:rPr lang="en-GB" dirty="0" err="1">
                <a:solidFill>
                  <a:schemeClr val="tx1">
                    <a:lumMod val="95000"/>
                    <a:lumOff val="5000"/>
                  </a:schemeClr>
                </a:solidFill>
              </a:rPr>
              <a:t>Ressources</a:t>
            </a:r>
            <a:r>
              <a:rPr lang="en-GB" dirty="0">
                <a:solidFill>
                  <a:schemeClr val="tx1">
                    <a:lumMod val="95000"/>
                    <a:lumOff val="5000"/>
                  </a:schemeClr>
                </a:solidFill>
              </a:rPr>
              <a:t>: Power Division</a:t>
            </a:r>
          </a:p>
          <a:p>
            <a:pPr marL="342900" indent="-342900">
              <a:spcBef>
                <a:spcPts val="600"/>
              </a:spcBef>
              <a:spcAft>
                <a:spcPts val="600"/>
              </a:spcAft>
              <a:buClr>
                <a:srgbClr val="C00000"/>
              </a:buClr>
              <a:buFont typeface="Wingdings" panose="05000000000000000000" pitchFamily="2" charset="2"/>
              <a:buChar char="§"/>
            </a:pPr>
            <a:r>
              <a:rPr lang="en-US" dirty="0">
                <a:solidFill>
                  <a:schemeClr val="tx1">
                    <a:lumMod val="95000"/>
                    <a:lumOff val="5000"/>
                  </a:schemeClr>
                </a:solidFill>
              </a:rPr>
              <a:t>Bangladesh Power Management Institute (BPMI)</a:t>
            </a:r>
          </a:p>
          <a:p>
            <a:pPr marL="342900" indent="-342900">
              <a:spcBef>
                <a:spcPts val="600"/>
              </a:spcBef>
              <a:spcAft>
                <a:spcPts val="600"/>
              </a:spcAft>
              <a:buClr>
                <a:srgbClr val="C00000"/>
              </a:buClr>
              <a:buFont typeface="Wingdings" panose="05000000000000000000" pitchFamily="2" charset="2"/>
              <a:buChar char="§"/>
            </a:pPr>
            <a:r>
              <a:rPr lang="de-DE" dirty="0" err="1">
                <a:solidFill>
                  <a:schemeClr val="tx1">
                    <a:lumMod val="95000"/>
                    <a:lumOff val="5000"/>
                  </a:schemeClr>
                </a:solidFill>
              </a:rPr>
              <a:t>Bangladesh</a:t>
            </a:r>
            <a:r>
              <a:rPr lang="de-DE" dirty="0">
                <a:solidFill>
                  <a:schemeClr val="tx1">
                    <a:lumMod val="95000"/>
                    <a:lumOff val="5000"/>
                  </a:schemeClr>
                </a:solidFill>
              </a:rPr>
              <a:t> University </a:t>
            </a:r>
            <a:r>
              <a:rPr lang="de-DE" dirty="0" err="1">
                <a:solidFill>
                  <a:schemeClr val="tx1">
                    <a:lumMod val="95000"/>
                    <a:lumOff val="5000"/>
                  </a:schemeClr>
                </a:solidFill>
              </a:rPr>
              <a:t>of</a:t>
            </a:r>
            <a:r>
              <a:rPr lang="de-DE" dirty="0">
                <a:solidFill>
                  <a:schemeClr val="tx1">
                    <a:lumMod val="95000"/>
                    <a:lumOff val="5000"/>
                  </a:schemeClr>
                </a:solidFill>
              </a:rPr>
              <a:t> Engineering and Technology (BUET)</a:t>
            </a:r>
          </a:p>
          <a:p>
            <a:pPr marL="342900" indent="-342900">
              <a:spcBef>
                <a:spcPts val="600"/>
              </a:spcBef>
              <a:spcAft>
                <a:spcPts val="600"/>
              </a:spcAft>
              <a:buClr>
                <a:srgbClr val="C00000"/>
              </a:buClr>
              <a:buFont typeface="Wingdings" panose="05000000000000000000" pitchFamily="2" charset="2"/>
              <a:buChar char="§"/>
            </a:pPr>
            <a:r>
              <a:rPr lang="de-DE" dirty="0" err="1">
                <a:solidFill>
                  <a:schemeClr val="tx1">
                    <a:lumMod val="95000"/>
                    <a:lumOff val="5000"/>
                  </a:schemeClr>
                </a:solidFill>
              </a:rPr>
              <a:t>Bangladesh</a:t>
            </a:r>
            <a:r>
              <a:rPr lang="de-DE" dirty="0">
                <a:solidFill>
                  <a:schemeClr val="tx1">
                    <a:lumMod val="95000"/>
                    <a:lumOff val="5000"/>
                  </a:schemeClr>
                </a:solidFill>
              </a:rPr>
              <a:t> Institute </a:t>
            </a:r>
            <a:r>
              <a:rPr lang="de-DE" dirty="0" err="1">
                <a:solidFill>
                  <a:schemeClr val="tx1">
                    <a:lumMod val="95000"/>
                    <a:lumOff val="5000"/>
                  </a:schemeClr>
                </a:solidFill>
              </a:rPr>
              <a:t>of</a:t>
            </a:r>
            <a:r>
              <a:rPr lang="de-DE" dirty="0">
                <a:solidFill>
                  <a:schemeClr val="tx1">
                    <a:lumMod val="95000"/>
                    <a:lumOff val="5000"/>
                  </a:schemeClr>
                </a:solidFill>
              </a:rPr>
              <a:t> Standards and Technology (BSTI)</a:t>
            </a:r>
          </a:p>
          <a:p>
            <a:pPr marL="342900" indent="-342900">
              <a:spcBef>
                <a:spcPts val="600"/>
              </a:spcBef>
              <a:spcAft>
                <a:spcPts val="600"/>
              </a:spcAft>
              <a:buClr>
                <a:srgbClr val="C00000"/>
              </a:buClr>
              <a:buFont typeface="Wingdings" panose="05000000000000000000" pitchFamily="2" charset="2"/>
              <a:buChar char="§"/>
            </a:pPr>
            <a:r>
              <a:rPr lang="de-DE" dirty="0" err="1">
                <a:solidFill>
                  <a:schemeClr val="tx1">
                    <a:lumMod val="95000"/>
                    <a:lumOff val="5000"/>
                  </a:schemeClr>
                </a:solidFill>
              </a:rPr>
              <a:t>Bangladesh</a:t>
            </a:r>
            <a:r>
              <a:rPr lang="de-DE" dirty="0">
                <a:solidFill>
                  <a:schemeClr val="tx1">
                    <a:lumMod val="95000"/>
                    <a:lumOff val="5000"/>
                  </a:schemeClr>
                </a:solidFill>
              </a:rPr>
              <a:t> Rural </a:t>
            </a:r>
            <a:r>
              <a:rPr lang="de-DE" dirty="0" err="1">
                <a:solidFill>
                  <a:schemeClr val="tx1">
                    <a:lumMod val="95000"/>
                    <a:lumOff val="5000"/>
                  </a:schemeClr>
                </a:solidFill>
              </a:rPr>
              <a:t>Electrification</a:t>
            </a:r>
            <a:r>
              <a:rPr lang="de-DE" dirty="0">
                <a:solidFill>
                  <a:schemeClr val="tx1">
                    <a:lumMod val="95000"/>
                    <a:lumOff val="5000"/>
                  </a:schemeClr>
                </a:solidFill>
              </a:rPr>
              <a:t> Board (BREB)</a:t>
            </a:r>
          </a:p>
          <a:p>
            <a:pPr marL="342900" indent="-342900">
              <a:spcBef>
                <a:spcPts val="600"/>
              </a:spcBef>
              <a:spcAft>
                <a:spcPts val="600"/>
              </a:spcAft>
              <a:buClr>
                <a:srgbClr val="C00000"/>
              </a:buClr>
              <a:buFont typeface="Wingdings" panose="05000000000000000000" pitchFamily="2" charset="2"/>
              <a:buChar char="§"/>
            </a:pPr>
            <a:r>
              <a:rPr lang="en-US" dirty="0">
                <a:solidFill>
                  <a:schemeClr val="tx1">
                    <a:lumMod val="95000"/>
                    <a:lumOff val="5000"/>
                  </a:schemeClr>
                </a:solidFill>
              </a:rPr>
              <a:t>Christian Commission for Development in Bangladesh </a:t>
            </a:r>
            <a:r>
              <a:rPr lang="de-DE" dirty="0">
                <a:solidFill>
                  <a:schemeClr val="tx1">
                    <a:lumMod val="95000"/>
                    <a:lumOff val="5000"/>
                  </a:schemeClr>
                </a:solidFill>
              </a:rPr>
              <a:t>(CCDB)</a:t>
            </a:r>
          </a:p>
          <a:p>
            <a:pPr marL="342900" indent="-342900">
              <a:spcBef>
                <a:spcPts val="600"/>
              </a:spcBef>
              <a:spcAft>
                <a:spcPts val="600"/>
              </a:spcAft>
              <a:buClr>
                <a:srgbClr val="C00000"/>
              </a:buClr>
              <a:buFont typeface="Wingdings" panose="05000000000000000000" pitchFamily="2" charset="2"/>
              <a:buChar char="§"/>
            </a:pPr>
            <a:r>
              <a:rPr lang="de-DE" dirty="0" err="1">
                <a:solidFill>
                  <a:schemeClr val="tx1">
                    <a:lumMod val="95000"/>
                    <a:lumOff val="5000"/>
                  </a:schemeClr>
                </a:solidFill>
              </a:rPr>
              <a:t>Bangladesh</a:t>
            </a:r>
            <a:r>
              <a:rPr lang="de-DE" dirty="0">
                <a:solidFill>
                  <a:schemeClr val="tx1">
                    <a:lumMod val="95000"/>
                    <a:lumOff val="5000"/>
                  </a:schemeClr>
                </a:solidFill>
              </a:rPr>
              <a:t> Solar and </a:t>
            </a:r>
            <a:r>
              <a:rPr lang="de-DE" dirty="0" err="1">
                <a:solidFill>
                  <a:schemeClr val="tx1">
                    <a:lumMod val="95000"/>
                    <a:lumOff val="5000"/>
                  </a:schemeClr>
                </a:solidFill>
              </a:rPr>
              <a:t>Renewable</a:t>
            </a:r>
            <a:r>
              <a:rPr lang="de-DE" dirty="0">
                <a:solidFill>
                  <a:schemeClr val="tx1">
                    <a:lumMod val="95000"/>
                    <a:lumOff val="5000"/>
                  </a:schemeClr>
                </a:solidFill>
              </a:rPr>
              <a:t> Energy Agency (BSREA)</a:t>
            </a:r>
          </a:p>
          <a:p>
            <a:pPr marL="342900" indent="-342900">
              <a:spcBef>
                <a:spcPts val="600"/>
              </a:spcBef>
              <a:spcAft>
                <a:spcPts val="600"/>
              </a:spcAft>
              <a:buClr>
                <a:srgbClr val="C00000"/>
              </a:buClr>
              <a:buFont typeface="Wingdings" panose="05000000000000000000" pitchFamily="2" charset="2"/>
              <a:buChar char="§"/>
            </a:pPr>
            <a:r>
              <a:rPr lang="de-DE" dirty="0">
                <a:solidFill>
                  <a:schemeClr val="tx1">
                    <a:lumMod val="95000"/>
                    <a:lumOff val="5000"/>
                  </a:schemeClr>
                </a:solidFill>
              </a:rPr>
              <a:t>National and Development Authority (NSDA)</a:t>
            </a:r>
          </a:p>
          <a:p>
            <a:pPr marL="342900" indent="-342900">
              <a:spcBef>
                <a:spcPts val="600"/>
              </a:spcBef>
              <a:spcAft>
                <a:spcPts val="600"/>
              </a:spcAft>
              <a:buClr>
                <a:srgbClr val="C00000"/>
              </a:buClr>
              <a:buFont typeface="Wingdings" panose="05000000000000000000" pitchFamily="2" charset="2"/>
              <a:buChar char="§"/>
            </a:pPr>
            <a:r>
              <a:rPr lang="de-DE" dirty="0" err="1">
                <a:solidFill>
                  <a:schemeClr val="tx1">
                    <a:lumMod val="95000"/>
                    <a:lumOff val="5000"/>
                  </a:schemeClr>
                </a:solidFill>
              </a:rPr>
              <a:t>Bangladesh</a:t>
            </a:r>
            <a:r>
              <a:rPr lang="de-DE" dirty="0">
                <a:solidFill>
                  <a:schemeClr val="tx1">
                    <a:lumMod val="95000"/>
                    <a:lumOff val="5000"/>
                  </a:schemeClr>
                </a:solidFill>
              </a:rPr>
              <a:t> Technical Education Board (BTEB)</a:t>
            </a:r>
          </a:p>
          <a:p>
            <a:pPr marL="342900" indent="-342900">
              <a:spcBef>
                <a:spcPts val="600"/>
              </a:spcBef>
              <a:spcAft>
                <a:spcPts val="600"/>
              </a:spcAft>
              <a:buClr>
                <a:srgbClr val="C00000"/>
              </a:buClr>
              <a:buFont typeface="Wingdings" panose="05000000000000000000" pitchFamily="2" charset="2"/>
              <a:buChar char="§"/>
            </a:pPr>
            <a:r>
              <a:rPr lang="en-US" dirty="0">
                <a:solidFill>
                  <a:schemeClr val="tx1">
                    <a:lumMod val="95000"/>
                    <a:lumOff val="5000"/>
                  </a:schemeClr>
                </a:solidFill>
              </a:rPr>
              <a:t>Sustainable and Renewable Energy Development Authority </a:t>
            </a:r>
            <a:r>
              <a:rPr lang="de-DE" dirty="0">
                <a:solidFill>
                  <a:schemeClr val="tx1">
                    <a:lumMod val="95000"/>
                    <a:lumOff val="5000"/>
                  </a:schemeClr>
                </a:solidFill>
              </a:rPr>
              <a:t>(SREDA)</a:t>
            </a:r>
          </a:p>
          <a:p>
            <a:pPr marL="342900" indent="-342900">
              <a:spcBef>
                <a:spcPts val="600"/>
              </a:spcBef>
              <a:spcAft>
                <a:spcPts val="600"/>
              </a:spcAft>
              <a:buClr>
                <a:srgbClr val="C00000"/>
              </a:buClr>
              <a:buFont typeface="Wingdings" panose="05000000000000000000" pitchFamily="2" charset="2"/>
              <a:buChar char="§"/>
            </a:pPr>
            <a:r>
              <a:rPr lang="de-DE" dirty="0">
                <a:solidFill>
                  <a:schemeClr val="tx1">
                    <a:lumMod val="95000"/>
                    <a:lumOff val="5000"/>
                  </a:schemeClr>
                </a:solidFill>
              </a:rPr>
              <a:t>Private </a:t>
            </a:r>
            <a:r>
              <a:rPr lang="de-DE" dirty="0" err="1">
                <a:solidFill>
                  <a:schemeClr val="tx1">
                    <a:lumMod val="95000"/>
                    <a:lumOff val="5000"/>
                  </a:schemeClr>
                </a:solidFill>
              </a:rPr>
              <a:t>Sector</a:t>
            </a:r>
            <a:r>
              <a:rPr lang="de-DE" dirty="0">
                <a:solidFill>
                  <a:schemeClr val="tx1">
                    <a:lumMod val="95000"/>
                    <a:lumOff val="5000"/>
                  </a:schemeClr>
                </a:solidFill>
              </a:rPr>
              <a:t> Training Providers</a:t>
            </a:r>
          </a:p>
          <a:p>
            <a:pPr marL="342900" indent="-342900">
              <a:spcBef>
                <a:spcPts val="600"/>
              </a:spcBef>
              <a:spcAft>
                <a:spcPts val="600"/>
              </a:spcAft>
              <a:buClr>
                <a:srgbClr val="C00000"/>
              </a:buClr>
              <a:buFont typeface="Wingdings" panose="05000000000000000000" pitchFamily="2" charset="2"/>
              <a:buChar char="§"/>
            </a:pPr>
            <a:r>
              <a:rPr lang="de-DE" dirty="0">
                <a:solidFill>
                  <a:schemeClr val="tx1">
                    <a:lumMod val="95000"/>
                    <a:lumOff val="5000"/>
                  </a:schemeClr>
                </a:solidFill>
              </a:rPr>
              <a:t>Private Solar PV and EPC Companies</a:t>
            </a:r>
          </a:p>
          <a:p>
            <a:pPr marL="342900" indent="-342900">
              <a:spcBef>
                <a:spcPts val="600"/>
              </a:spcBef>
              <a:spcAft>
                <a:spcPts val="600"/>
              </a:spcAft>
              <a:buClr>
                <a:srgbClr val="C00000"/>
              </a:buClr>
              <a:buFont typeface="Wingdings" panose="05000000000000000000" pitchFamily="2" charset="2"/>
              <a:buChar char="§"/>
            </a:pPr>
            <a:r>
              <a:rPr lang="de-DE" dirty="0" err="1">
                <a:solidFill>
                  <a:schemeClr val="tx1">
                    <a:lumMod val="95000"/>
                    <a:lumOff val="5000"/>
                  </a:schemeClr>
                </a:solidFill>
              </a:rPr>
              <a:t>Donor</a:t>
            </a:r>
            <a:r>
              <a:rPr lang="de-DE" dirty="0">
                <a:solidFill>
                  <a:schemeClr val="tx1">
                    <a:lumMod val="95000"/>
                    <a:lumOff val="5000"/>
                  </a:schemeClr>
                </a:solidFill>
              </a:rPr>
              <a:t> </a:t>
            </a:r>
            <a:r>
              <a:rPr lang="de-DE" dirty="0" err="1">
                <a:solidFill>
                  <a:schemeClr val="tx1">
                    <a:lumMod val="95000"/>
                    <a:lumOff val="5000"/>
                  </a:schemeClr>
                </a:solidFill>
              </a:rPr>
              <a:t>Organisations</a:t>
            </a:r>
            <a:endParaRPr lang="de-DE" dirty="0">
              <a:solidFill>
                <a:schemeClr val="tx1">
                  <a:lumMod val="95000"/>
                  <a:lumOff val="5000"/>
                </a:schemeClr>
              </a:solidFill>
            </a:endParaRPr>
          </a:p>
          <a:p>
            <a:pPr marL="342900" indent="-342900">
              <a:spcBef>
                <a:spcPts val="600"/>
              </a:spcBef>
              <a:spcAft>
                <a:spcPts val="600"/>
              </a:spcAft>
              <a:buClr>
                <a:srgbClr val="C00000"/>
              </a:buClr>
              <a:buFont typeface="Wingdings" panose="05000000000000000000" pitchFamily="2" charset="2"/>
              <a:buChar char="§"/>
            </a:pPr>
            <a:endParaRPr lang="en-GB" dirty="0">
              <a:solidFill>
                <a:schemeClr val="tx1">
                  <a:lumMod val="95000"/>
                  <a:lumOff val="5000"/>
                </a:schemeClr>
              </a:solidFill>
            </a:endParaRPr>
          </a:p>
        </p:txBody>
      </p:sp>
    </p:spTree>
    <p:extLst>
      <p:ext uri="{BB962C8B-B14F-4D97-AF65-F5344CB8AC3E}">
        <p14:creationId xmlns:p14="http://schemas.microsoft.com/office/powerpoint/2010/main" val="409602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CCB2B-F6B5-4F26-87D7-E049E806BED7}"/>
              </a:ext>
            </a:extLst>
          </p:cNvPr>
          <p:cNvSpPr>
            <a:spLocks noGrp="1"/>
          </p:cNvSpPr>
          <p:nvPr>
            <p:ph type="title"/>
          </p:nvPr>
        </p:nvSpPr>
        <p:spPr/>
        <p:txBody>
          <a:bodyPr/>
          <a:lstStyle/>
          <a:p>
            <a:r>
              <a:rPr lang="de-DE" dirty="0"/>
              <a:t>Main </a:t>
            </a:r>
            <a:r>
              <a:rPr lang="de-DE" dirty="0" err="1"/>
              <a:t>Findings</a:t>
            </a:r>
            <a:r>
              <a:rPr lang="de-DE" dirty="0"/>
              <a:t> (Gap Analysis)</a:t>
            </a:r>
            <a:endParaRPr lang="en-GB" dirty="0"/>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0"/>
          </p:nvPr>
        </p:nvSpPr>
        <p:spPr/>
        <p:txBody>
          <a:bodyPr/>
          <a:lstStyle/>
          <a:p>
            <a:fld id="{9ED11504-23E3-41ED-B818-1A3A6FD42A0D}" type="slidenum">
              <a:rPr lang="de-DE" smtClean="0"/>
              <a:pPr/>
              <a:t>7</a:t>
            </a:fld>
            <a:endParaRPr lang="de-DE" dirty="0"/>
          </a:p>
        </p:txBody>
      </p:sp>
      <p:sp>
        <p:nvSpPr>
          <p:cNvPr id="3" name="Textplatzhalter 2">
            <a:extLst>
              <a:ext uri="{FF2B5EF4-FFF2-40B4-BE49-F238E27FC236}">
                <a16:creationId xmlns:a16="http://schemas.microsoft.com/office/drawing/2014/main" id="{F37E73F2-42EF-E7B6-445D-1B68D0A8AC6C}"/>
              </a:ext>
            </a:extLst>
          </p:cNvPr>
          <p:cNvSpPr>
            <a:spLocks noGrp="1"/>
          </p:cNvSpPr>
          <p:nvPr>
            <p:ph type="body" sz="quarter" idx="13"/>
          </p:nvPr>
        </p:nvSpPr>
        <p:spPr/>
        <p:txBody>
          <a:bodyPr/>
          <a:lstStyle/>
          <a:p>
            <a:endParaRPr lang="de-DE"/>
          </a:p>
        </p:txBody>
      </p:sp>
      <p:sp>
        <p:nvSpPr>
          <p:cNvPr id="7" name="Textplatzhalter 6">
            <a:extLst>
              <a:ext uri="{FF2B5EF4-FFF2-40B4-BE49-F238E27FC236}">
                <a16:creationId xmlns:a16="http://schemas.microsoft.com/office/drawing/2014/main" id="{7EAACCD5-8BEA-D132-BEE5-6BC8BCF5E15C}"/>
              </a:ext>
            </a:extLst>
          </p:cNvPr>
          <p:cNvSpPr>
            <a:spLocks noGrp="1"/>
          </p:cNvSpPr>
          <p:nvPr>
            <p:ph type="body" sz="quarter" idx="14"/>
          </p:nvPr>
        </p:nvSpPr>
        <p:spPr/>
        <p:txBody>
          <a:bodyPr/>
          <a:lstStyle/>
          <a:p>
            <a:endParaRPr lang="de-DE"/>
          </a:p>
        </p:txBody>
      </p:sp>
      <p:sp>
        <p:nvSpPr>
          <p:cNvPr id="13" name="Textfeld 12">
            <a:extLst>
              <a:ext uri="{FF2B5EF4-FFF2-40B4-BE49-F238E27FC236}">
                <a16:creationId xmlns:a16="http://schemas.microsoft.com/office/drawing/2014/main" id="{D86C3A5D-B79D-0964-9EB5-53952A29E237}"/>
              </a:ext>
            </a:extLst>
          </p:cNvPr>
          <p:cNvSpPr txBox="1"/>
          <p:nvPr/>
        </p:nvSpPr>
        <p:spPr>
          <a:xfrm>
            <a:off x="816000" y="1342800"/>
            <a:ext cx="9223279" cy="4801314"/>
          </a:xfrm>
          <a:prstGeom prst="rect">
            <a:avLst/>
          </a:prstGeom>
          <a:noFill/>
        </p:spPr>
        <p:txBody>
          <a:bodyPr wrap="square">
            <a:spAutoFit/>
          </a:bodyPr>
          <a:lstStyle/>
          <a:p>
            <a:pPr marL="285750" indent="-285750">
              <a:buClr>
                <a:srgbClr val="C00000"/>
              </a:buClr>
              <a:buFont typeface="Wingdings" panose="05000000000000000000" pitchFamily="2" charset="2"/>
              <a:buChar char="§"/>
            </a:pPr>
            <a:r>
              <a:rPr lang="en-GB" dirty="0">
                <a:solidFill>
                  <a:schemeClr val="tx1">
                    <a:lumMod val="95000"/>
                    <a:lumOff val="5000"/>
                  </a:schemeClr>
                </a:solidFill>
              </a:rPr>
              <a:t>Skills and education required for the large-scale solar PV industry are low in numbers when compared to the 5+ million Solar Home Systems that require O&amp;M and repairs</a:t>
            </a:r>
          </a:p>
          <a:p>
            <a:pPr>
              <a:buClr>
                <a:srgbClr val="C00000"/>
              </a:buClr>
            </a:pPr>
            <a:endParaRPr lang="en-GB" dirty="0">
              <a:solidFill>
                <a:schemeClr val="tx1">
                  <a:lumMod val="95000"/>
                  <a:lumOff val="5000"/>
                </a:schemeClr>
              </a:solidFill>
            </a:endParaRPr>
          </a:p>
          <a:p>
            <a:pPr marL="285750" indent="-285750">
              <a:buClr>
                <a:srgbClr val="C00000"/>
              </a:buClr>
              <a:buFont typeface="Wingdings" panose="05000000000000000000" pitchFamily="2" charset="2"/>
              <a:buChar char="§"/>
            </a:pPr>
            <a:r>
              <a:rPr lang="en-GB" dirty="0">
                <a:solidFill>
                  <a:schemeClr val="tx1">
                    <a:lumMod val="95000"/>
                    <a:lumOff val="5000"/>
                  </a:schemeClr>
                </a:solidFill>
              </a:rPr>
              <a:t>Irrigation is a very much needed solar PV application that requires special training to set up efficient water supply systems for agriculture</a:t>
            </a:r>
          </a:p>
          <a:p>
            <a:pPr marL="285750" indent="-285750">
              <a:buClr>
                <a:srgbClr val="C00000"/>
              </a:buClr>
              <a:buFont typeface="Wingdings" panose="05000000000000000000" pitchFamily="2" charset="2"/>
              <a:buChar char="§"/>
            </a:pPr>
            <a:endParaRPr lang="en-GB" dirty="0">
              <a:solidFill>
                <a:schemeClr val="tx1">
                  <a:lumMod val="95000"/>
                  <a:lumOff val="5000"/>
                </a:schemeClr>
              </a:solidFill>
            </a:endParaRPr>
          </a:p>
          <a:p>
            <a:pPr marL="285750" indent="-285750">
              <a:buClr>
                <a:srgbClr val="C00000"/>
              </a:buClr>
              <a:buFont typeface="Wingdings" panose="05000000000000000000" pitchFamily="2" charset="2"/>
              <a:buChar char="§"/>
            </a:pPr>
            <a:r>
              <a:rPr lang="en-GB" dirty="0">
                <a:solidFill>
                  <a:schemeClr val="tx1">
                    <a:lumMod val="95000"/>
                    <a:lumOff val="5000"/>
                  </a:schemeClr>
                </a:solidFill>
              </a:rPr>
              <a:t>Components for Solar Home Systems (batteries, PV modules, charge controllers) are sometimes of poor quality and contribute to e-waste. Repairs and O&amp;M require special tools and training; challenging in rural areas.</a:t>
            </a:r>
          </a:p>
          <a:p>
            <a:pPr marL="285750" indent="-285750">
              <a:buClr>
                <a:srgbClr val="C00000"/>
              </a:buClr>
              <a:buFont typeface="Wingdings" panose="05000000000000000000" pitchFamily="2" charset="2"/>
              <a:buChar char="§"/>
            </a:pPr>
            <a:endParaRPr lang="de-DE" dirty="0">
              <a:solidFill>
                <a:schemeClr val="tx1">
                  <a:lumMod val="95000"/>
                  <a:lumOff val="5000"/>
                </a:schemeClr>
              </a:solidFill>
            </a:endParaRPr>
          </a:p>
          <a:p>
            <a:pPr marL="285750" indent="-285750">
              <a:buClr>
                <a:srgbClr val="C00000"/>
              </a:buClr>
              <a:buFont typeface="Wingdings" panose="05000000000000000000" pitchFamily="2" charset="2"/>
              <a:buChar char="§"/>
            </a:pPr>
            <a:r>
              <a:rPr lang="de-DE" dirty="0">
                <a:solidFill>
                  <a:schemeClr val="tx1">
                    <a:lumMod val="95000"/>
                    <a:lumOff val="5000"/>
                  </a:schemeClr>
                </a:solidFill>
              </a:rPr>
              <a:t>E-</a:t>
            </a:r>
            <a:r>
              <a:rPr lang="de-DE" dirty="0" err="1">
                <a:solidFill>
                  <a:schemeClr val="tx1">
                    <a:lumMod val="95000"/>
                    <a:lumOff val="5000"/>
                  </a:schemeClr>
                </a:solidFill>
              </a:rPr>
              <a:t>mobilty</a:t>
            </a:r>
            <a:r>
              <a:rPr lang="de-DE" dirty="0">
                <a:solidFill>
                  <a:schemeClr val="tx1">
                    <a:lumMod val="95000"/>
                    <a:lumOff val="5000"/>
                  </a:schemeClr>
                </a:solidFill>
              </a:rPr>
              <a:t> (3-wheelers, </a:t>
            </a:r>
            <a:r>
              <a:rPr lang="de-DE" dirty="0" err="1">
                <a:solidFill>
                  <a:schemeClr val="tx1">
                    <a:lumMod val="95000"/>
                    <a:lumOff val="5000"/>
                  </a:schemeClr>
                </a:solidFill>
              </a:rPr>
              <a:t>rickshaw</a:t>
            </a:r>
            <a:r>
              <a:rPr lang="de-DE" dirty="0">
                <a:solidFill>
                  <a:schemeClr val="tx1">
                    <a:lumMod val="95000"/>
                    <a:lumOff val="5000"/>
                  </a:schemeClr>
                </a:solidFill>
              </a:rPr>
              <a:t>) </a:t>
            </a:r>
            <a:r>
              <a:rPr lang="de-DE" dirty="0" err="1">
                <a:solidFill>
                  <a:schemeClr val="tx1">
                    <a:lumMod val="95000"/>
                    <a:lumOff val="5000"/>
                  </a:schemeClr>
                </a:solidFill>
              </a:rPr>
              <a:t>deployment</a:t>
            </a:r>
            <a:r>
              <a:rPr lang="de-DE" dirty="0">
                <a:solidFill>
                  <a:schemeClr val="tx1">
                    <a:lumMod val="95000"/>
                    <a:lumOff val="5000"/>
                  </a:schemeClr>
                </a:solidFill>
              </a:rPr>
              <a:t> </a:t>
            </a:r>
            <a:r>
              <a:rPr lang="de-DE" dirty="0" err="1">
                <a:solidFill>
                  <a:schemeClr val="tx1">
                    <a:lumMod val="95000"/>
                    <a:lumOff val="5000"/>
                  </a:schemeClr>
                </a:solidFill>
              </a:rPr>
              <a:t>are</a:t>
            </a:r>
            <a:r>
              <a:rPr lang="de-DE" dirty="0">
                <a:solidFill>
                  <a:schemeClr val="tx1">
                    <a:lumMod val="95000"/>
                    <a:lumOff val="5000"/>
                  </a:schemeClr>
                </a:solidFill>
              </a:rPr>
              <a:t> 1+ </a:t>
            </a:r>
            <a:r>
              <a:rPr lang="de-DE" dirty="0" err="1">
                <a:solidFill>
                  <a:schemeClr val="tx1">
                    <a:lumMod val="95000"/>
                    <a:lumOff val="5000"/>
                  </a:schemeClr>
                </a:solidFill>
              </a:rPr>
              <a:t>million</a:t>
            </a:r>
            <a:r>
              <a:rPr lang="de-DE" dirty="0">
                <a:solidFill>
                  <a:schemeClr val="tx1">
                    <a:lumMod val="95000"/>
                    <a:lumOff val="5000"/>
                  </a:schemeClr>
                </a:solidFill>
              </a:rPr>
              <a:t> </a:t>
            </a:r>
            <a:r>
              <a:rPr lang="de-DE" dirty="0" err="1">
                <a:solidFill>
                  <a:schemeClr val="tx1">
                    <a:lumMod val="95000"/>
                    <a:lumOff val="5000"/>
                  </a:schemeClr>
                </a:solidFill>
              </a:rPr>
              <a:t>vehicles</a:t>
            </a:r>
            <a:r>
              <a:rPr lang="de-DE" dirty="0">
                <a:solidFill>
                  <a:schemeClr val="tx1">
                    <a:lumMod val="95000"/>
                    <a:lumOff val="5000"/>
                  </a:schemeClr>
                </a:solidFill>
              </a:rPr>
              <a:t>; </a:t>
            </a:r>
            <a:r>
              <a:rPr lang="de-DE" dirty="0" err="1">
                <a:solidFill>
                  <a:schemeClr val="tx1">
                    <a:lumMod val="95000"/>
                    <a:lumOff val="5000"/>
                  </a:schemeClr>
                </a:solidFill>
              </a:rPr>
              <a:t>synergies</a:t>
            </a:r>
            <a:r>
              <a:rPr lang="de-DE" dirty="0">
                <a:solidFill>
                  <a:schemeClr val="tx1">
                    <a:lumMod val="95000"/>
                    <a:lumOff val="5000"/>
                  </a:schemeClr>
                </a:solidFill>
              </a:rPr>
              <a:t> in O&amp;M, </a:t>
            </a:r>
            <a:r>
              <a:rPr lang="de-DE" dirty="0" err="1">
                <a:solidFill>
                  <a:schemeClr val="tx1">
                    <a:lumMod val="95000"/>
                    <a:lumOff val="5000"/>
                  </a:schemeClr>
                </a:solidFill>
              </a:rPr>
              <a:t>charging</a:t>
            </a:r>
            <a:r>
              <a:rPr lang="de-DE" dirty="0">
                <a:solidFill>
                  <a:schemeClr val="tx1">
                    <a:lumMod val="95000"/>
                    <a:lumOff val="5000"/>
                  </a:schemeClr>
                </a:solidFill>
              </a:rPr>
              <a:t>, </a:t>
            </a:r>
            <a:r>
              <a:rPr lang="de-DE" dirty="0" err="1">
                <a:solidFill>
                  <a:schemeClr val="tx1">
                    <a:lumMod val="95000"/>
                    <a:lumOff val="5000"/>
                  </a:schemeClr>
                </a:solidFill>
              </a:rPr>
              <a:t>best</a:t>
            </a:r>
            <a:r>
              <a:rPr lang="de-DE" dirty="0">
                <a:solidFill>
                  <a:schemeClr val="tx1">
                    <a:lumMod val="95000"/>
                    <a:lumOff val="5000"/>
                  </a:schemeClr>
                </a:solidFill>
              </a:rPr>
              <a:t> </a:t>
            </a:r>
            <a:r>
              <a:rPr lang="de-DE" dirty="0" err="1">
                <a:solidFill>
                  <a:schemeClr val="tx1">
                    <a:lumMod val="95000"/>
                    <a:lumOff val="5000"/>
                  </a:schemeClr>
                </a:solidFill>
              </a:rPr>
              <a:t>practises</a:t>
            </a:r>
            <a:r>
              <a:rPr lang="de-DE" dirty="0">
                <a:solidFill>
                  <a:schemeClr val="tx1">
                    <a:lumMod val="95000"/>
                    <a:lumOff val="5000"/>
                  </a:schemeClr>
                </a:solidFill>
              </a:rPr>
              <a:t> </a:t>
            </a:r>
            <a:r>
              <a:rPr lang="de-DE" dirty="0" err="1">
                <a:solidFill>
                  <a:schemeClr val="tx1">
                    <a:lumMod val="95000"/>
                    <a:lumOff val="5000"/>
                  </a:schemeClr>
                </a:solidFill>
              </a:rPr>
              <a:t>of</a:t>
            </a:r>
            <a:r>
              <a:rPr lang="de-DE" dirty="0">
                <a:solidFill>
                  <a:schemeClr val="tx1">
                    <a:lumMod val="95000"/>
                    <a:lumOff val="5000"/>
                  </a:schemeClr>
                </a:solidFill>
              </a:rPr>
              <a:t> solar PV </a:t>
            </a:r>
            <a:r>
              <a:rPr lang="de-DE" dirty="0" err="1">
                <a:solidFill>
                  <a:schemeClr val="tx1">
                    <a:lumMod val="95000"/>
                    <a:lumOff val="5000"/>
                  </a:schemeClr>
                </a:solidFill>
              </a:rPr>
              <a:t>can</a:t>
            </a:r>
            <a:r>
              <a:rPr lang="de-DE" dirty="0">
                <a:solidFill>
                  <a:schemeClr val="tx1">
                    <a:lumMod val="95000"/>
                    <a:lumOff val="5000"/>
                  </a:schemeClr>
                </a:solidFill>
              </a:rPr>
              <a:t> </a:t>
            </a:r>
            <a:r>
              <a:rPr lang="de-DE" dirty="0" err="1">
                <a:solidFill>
                  <a:schemeClr val="tx1">
                    <a:lumMod val="95000"/>
                    <a:lumOff val="5000"/>
                  </a:schemeClr>
                </a:solidFill>
              </a:rPr>
              <a:t>help</a:t>
            </a:r>
            <a:r>
              <a:rPr lang="de-DE" dirty="0">
                <a:solidFill>
                  <a:schemeClr val="tx1">
                    <a:lumMod val="95000"/>
                    <a:lumOff val="5000"/>
                  </a:schemeClr>
                </a:solidFill>
              </a:rPr>
              <a:t> </a:t>
            </a:r>
            <a:r>
              <a:rPr lang="de-DE" dirty="0" err="1">
                <a:solidFill>
                  <a:schemeClr val="tx1">
                    <a:lumMod val="95000"/>
                    <a:lumOff val="5000"/>
                  </a:schemeClr>
                </a:solidFill>
              </a:rPr>
              <a:t>overcome</a:t>
            </a:r>
            <a:r>
              <a:rPr lang="de-DE" dirty="0">
                <a:solidFill>
                  <a:schemeClr val="tx1">
                    <a:lumMod val="95000"/>
                    <a:lumOff val="5000"/>
                  </a:schemeClr>
                </a:solidFill>
              </a:rPr>
              <a:t> </a:t>
            </a:r>
            <a:r>
              <a:rPr lang="de-DE" dirty="0" err="1">
                <a:solidFill>
                  <a:schemeClr val="tx1">
                    <a:lumMod val="95000"/>
                    <a:lumOff val="5000"/>
                  </a:schemeClr>
                </a:solidFill>
              </a:rPr>
              <a:t>grid</a:t>
            </a:r>
            <a:r>
              <a:rPr lang="de-DE" dirty="0">
                <a:solidFill>
                  <a:schemeClr val="tx1">
                    <a:lumMod val="95000"/>
                    <a:lumOff val="5000"/>
                  </a:schemeClr>
                </a:solidFill>
              </a:rPr>
              <a:t> </a:t>
            </a:r>
            <a:r>
              <a:rPr lang="de-DE" dirty="0" err="1">
                <a:solidFill>
                  <a:schemeClr val="tx1">
                    <a:lumMod val="95000"/>
                    <a:lumOff val="5000"/>
                  </a:schemeClr>
                </a:solidFill>
              </a:rPr>
              <a:t>supply</a:t>
            </a:r>
            <a:r>
              <a:rPr lang="de-DE" dirty="0">
                <a:solidFill>
                  <a:schemeClr val="tx1">
                    <a:lumMod val="95000"/>
                    <a:lumOff val="5000"/>
                  </a:schemeClr>
                </a:solidFill>
              </a:rPr>
              <a:t> </a:t>
            </a:r>
            <a:r>
              <a:rPr lang="de-DE" dirty="0" err="1">
                <a:solidFill>
                  <a:schemeClr val="tx1">
                    <a:lumMod val="95000"/>
                    <a:lumOff val="5000"/>
                  </a:schemeClr>
                </a:solidFill>
              </a:rPr>
              <a:t>shortages</a:t>
            </a:r>
            <a:endParaRPr lang="de-DE" dirty="0">
              <a:solidFill>
                <a:schemeClr val="tx1">
                  <a:lumMod val="95000"/>
                  <a:lumOff val="5000"/>
                </a:schemeClr>
              </a:solidFill>
            </a:endParaRPr>
          </a:p>
          <a:p>
            <a:pPr marL="285750" indent="-285750">
              <a:buClr>
                <a:srgbClr val="C00000"/>
              </a:buClr>
              <a:buFont typeface="Wingdings" panose="05000000000000000000" pitchFamily="2" charset="2"/>
              <a:buChar char="§"/>
            </a:pPr>
            <a:endParaRPr lang="de-DE" dirty="0">
              <a:solidFill>
                <a:schemeClr val="tx1">
                  <a:lumMod val="95000"/>
                  <a:lumOff val="5000"/>
                </a:schemeClr>
              </a:solidFill>
            </a:endParaRPr>
          </a:p>
          <a:p>
            <a:pPr marL="285750" indent="-285750">
              <a:buClr>
                <a:srgbClr val="C00000"/>
              </a:buClr>
              <a:buFont typeface="Wingdings" panose="05000000000000000000" pitchFamily="2" charset="2"/>
              <a:buChar char="§"/>
            </a:pPr>
            <a:r>
              <a:rPr lang="de-DE" dirty="0">
                <a:solidFill>
                  <a:schemeClr val="tx1">
                    <a:lumMod val="95000"/>
                    <a:lumOff val="5000"/>
                  </a:schemeClr>
                </a:solidFill>
              </a:rPr>
              <a:t>Market </a:t>
            </a:r>
            <a:r>
              <a:rPr lang="de-DE" dirty="0" err="1">
                <a:solidFill>
                  <a:schemeClr val="tx1">
                    <a:lumMod val="95000"/>
                    <a:lumOff val="5000"/>
                  </a:schemeClr>
                </a:solidFill>
              </a:rPr>
              <a:t>development</a:t>
            </a:r>
            <a:r>
              <a:rPr lang="de-DE" dirty="0">
                <a:solidFill>
                  <a:schemeClr val="tx1">
                    <a:lumMod val="95000"/>
                    <a:lumOff val="5000"/>
                  </a:schemeClr>
                </a:solidFill>
              </a:rPr>
              <a:t> in solar PV </a:t>
            </a:r>
            <a:r>
              <a:rPr lang="de-DE" dirty="0" err="1">
                <a:solidFill>
                  <a:schemeClr val="tx1">
                    <a:lumMod val="95000"/>
                    <a:lumOff val="5000"/>
                  </a:schemeClr>
                </a:solidFill>
              </a:rPr>
              <a:t>sectors</a:t>
            </a:r>
            <a:r>
              <a:rPr lang="de-DE" dirty="0">
                <a:solidFill>
                  <a:schemeClr val="tx1">
                    <a:lumMod val="95000"/>
                    <a:lumOff val="5000"/>
                  </a:schemeClr>
                </a:solidFill>
              </a:rPr>
              <a:t> </a:t>
            </a:r>
            <a:r>
              <a:rPr lang="de-DE" dirty="0" err="1">
                <a:solidFill>
                  <a:schemeClr val="tx1">
                    <a:lumMod val="95000"/>
                    <a:lumOff val="5000"/>
                  </a:schemeClr>
                </a:solidFill>
              </a:rPr>
              <a:t>is</a:t>
            </a:r>
            <a:r>
              <a:rPr lang="de-DE" dirty="0">
                <a:solidFill>
                  <a:schemeClr val="tx1">
                    <a:lumMod val="95000"/>
                    <a:lumOff val="5000"/>
                  </a:schemeClr>
                </a:solidFill>
              </a:rPr>
              <a:t> </a:t>
            </a:r>
            <a:r>
              <a:rPr lang="de-DE" dirty="0" err="1">
                <a:solidFill>
                  <a:schemeClr val="tx1">
                    <a:lumMod val="95000"/>
                    <a:lumOff val="5000"/>
                  </a:schemeClr>
                </a:solidFill>
              </a:rPr>
              <a:t>evolving</a:t>
            </a:r>
            <a:r>
              <a:rPr lang="de-DE" dirty="0">
                <a:solidFill>
                  <a:schemeClr val="tx1">
                    <a:lumMod val="95000"/>
                    <a:lumOff val="5000"/>
                  </a:schemeClr>
                </a:solidFill>
              </a:rPr>
              <a:t> </a:t>
            </a:r>
            <a:r>
              <a:rPr lang="de-DE" dirty="0" err="1">
                <a:solidFill>
                  <a:schemeClr val="tx1">
                    <a:lumMod val="95000"/>
                    <a:lumOff val="5000"/>
                  </a:schemeClr>
                </a:solidFill>
              </a:rPr>
              <a:t>quickly</a:t>
            </a:r>
            <a:r>
              <a:rPr lang="de-DE" dirty="0">
                <a:solidFill>
                  <a:schemeClr val="tx1">
                    <a:lumMod val="95000"/>
                    <a:lumOff val="5000"/>
                  </a:schemeClr>
                </a:solidFill>
              </a:rPr>
              <a:t> but not </a:t>
            </a:r>
            <a:r>
              <a:rPr lang="de-DE" dirty="0" err="1">
                <a:solidFill>
                  <a:schemeClr val="tx1">
                    <a:lumMod val="95000"/>
                    <a:lumOff val="5000"/>
                  </a:schemeClr>
                </a:solidFill>
              </a:rPr>
              <a:t>reflected</a:t>
            </a:r>
            <a:r>
              <a:rPr lang="de-DE" dirty="0">
                <a:solidFill>
                  <a:schemeClr val="tx1">
                    <a:lumMod val="95000"/>
                    <a:lumOff val="5000"/>
                  </a:schemeClr>
                </a:solidFill>
              </a:rPr>
              <a:t> in time </a:t>
            </a:r>
            <a:r>
              <a:rPr lang="de-DE" dirty="0" err="1">
                <a:solidFill>
                  <a:schemeClr val="tx1">
                    <a:lumMod val="95000"/>
                    <a:lumOff val="5000"/>
                  </a:schemeClr>
                </a:solidFill>
              </a:rPr>
              <a:t>by</a:t>
            </a:r>
            <a:r>
              <a:rPr lang="de-DE" dirty="0">
                <a:solidFill>
                  <a:schemeClr val="tx1">
                    <a:lumMod val="95000"/>
                    <a:lumOff val="5000"/>
                  </a:schemeClr>
                </a:solidFill>
              </a:rPr>
              <a:t> </a:t>
            </a:r>
            <a:r>
              <a:rPr lang="de-DE" dirty="0" err="1">
                <a:solidFill>
                  <a:schemeClr val="tx1">
                    <a:lumMod val="95000"/>
                    <a:lumOff val="5000"/>
                  </a:schemeClr>
                </a:solidFill>
              </a:rPr>
              <a:t>educational</a:t>
            </a:r>
            <a:r>
              <a:rPr lang="de-DE" dirty="0">
                <a:solidFill>
                  <a:schemeClr val="tx1">
                    <a:lumMod val="95000"/>
                    <a:lumOff val="5000"/>
                  </a:schemeClr>
                </a:solidFill>
              </a:rPr>
              <a:t> </a:t>
            </a:r>
            <a:r>
              <a:rPr lang="de-DE" dirty="0" err="1">
                <a:solidFill>
                  <a:schemeClr val="tx1">
                    <a:lumMod val="95000"/>
                    <a:lumOff val="5000"/>
                  </a:schemeClr>
                </a:solidFill>
              </a:rPr>
              <a:t>institutions</a:t>
            </a:r>
            <a:r>
              <a:rPr lang="de-DE" dirty="0">
                <a:solidFill>
                  <a:schemeClr val="tx1">
                    <a:lumMod val="95000"/>
                    <a:lumOff val="5000"/>
                  </a:schemeClr>
                </a:solidFill>
              </a:rPr>
              <a:t> </a:t>
            </a:r>
          </a:p>
          <a:p>
            <a:pPr marL="285750" indent="-285750">
              <a:buClr>
                <a:srgbClr val="C00000"/>
              </a:buClr>
              <a:buFont typeface="Wingdings" panose="05000000000000000000" pitchFamily="2" charset="2"/>
              <a:buChar char="§"/>
            </a:pPr>
            <a:endParaRPr lang="de-DE" dirty="0">
              <a:solidFill>
                <a:schemeClr val="tx1">
                  <a:lumMod val="95000"/>
                  <a:lumOff val="5000"/>
                </a:schemeClr>
              </a:solidFill>
            </a:endParaRPr>
          </a:p>
          <a:p>
            <a:pPr marL="285750" indent="-285750">
              <a:buClr>
                <a:srgbClr val="C00000"/>
              </a:buClr>
              <a:buFont typeface="Wingdings" panose="05000000000000000000" pitchFamily="2" charset="2"/>
              <a:buChar char="§"/>
            </a:pPr>
            <a:r>
              <a:rPr lang="en-US" dirty="0">
                <a:solidFill>
                  <a:schemeClr val="tx1">
                    <a:lumMod val="95000"/>
                    <a:lumOff val="5000"/>
                  </a:schemeClr>
                </a:solidFill>
              </a:rPr>
              <a:t>Internship/Traineeship </a:t>
            </a:r>
            <a:r>
              <a:rPr lang="en-US" dirty="0" err="1">
                <a:solidFill>
                  <a:schemeClr val="tx1">
                    <a:lumMod val="95000"/>
                    <a:lumOff val="5000"/>
                  </a:schemeClr>
                </a:solidFill>
              </a:rPr>
              <a:t>programmes</a:t>
            </a:r>
            <a:r>
              <a:rPr lang="en-US" dirty="0">
                <a:solidFill>
                  <a:schemeClr val="tx1">
                    <a:lumMod val="95000"/>
                    <a:lumOff val="5000"/>
                  </a:schemeClr>
                </a:solidFill>
              </a:rPr>
              <a:t> for private companies need </a:t>
            </a:r>
            <a:r>
              <a:rPr lang="en-US" dirty="0"/>
              <a:t>to be encouraged.</a:t>
            </a:r>
            <a:endParaRPr lang="de-DE" dirty="0"/>
          </a:p>
        </p:txBody>
      </p:sp>
    </p:spTree>
    <p:extLst>
      <p:ext uri="{BB962C8B-B14F-4D97-AF65-F5344CB8AC3E}">
        <p14:creationId xmlns:p14="http://schemas.microsoft.com/office/powerpoint/2010/main" val="4286147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CCB2B-F6B5-4F26-87D7-E049E806BED7}"/>
              </a:ext>
            </a:extLst>
          </p:cNvPr>
          <p:cNvSpPr>
            <a:spLocks noGrp="1"/>
          </p:cNvSpPr>
          <p:nvPr>
            <p:ph type="title"/>
          </p:nvPr>
        </p:nvSpPr>
        <p:spPr/>
        <p:txBody>
          <a:bodyPr/>
          <a:lstStyle/>
          <a:p>
            <a:r>
              <a:rPr lang="de-DE" dirty="0"/>
              <a:t>Main </a:t>
            </a:r>
            <a:r>
              <a:rPr lang="de-DE" dirty="0" err="1"/>
              <a:t>Findings</a:t>
            </a:r>
            <a:r>
              <a:rPr lang="de-DE" dirty="0"/>
              <a:t> (Gap Analysis)</a:t>
            </a:r>
            <a:endParaRPr lang="en-GB" dirty="0"/>
          </a:p>
        </p:txBody>
      </p:sp>
      <p:sp>
        <p:nvSpPr>
          <p:cNvPr id="4" name="Foliennummernplatzhalter 3">
            <a:extLst>
              <a:ext uri="{FF2B5EF4-FFF2-40B4-BE49-F238E27FC236}">
                <a16:creationId xmlns:a16="http://schemas.microsoft.com/office/drawing/2014/main" id="{7B365AC1-FF93-4867-B385-3432DEC6D363}"/>
              </a:ext>
            </a:extLst>
          </p:cNvPr>
          <p:cNvSpPr>
            <a:spLocks noGrp="1"/>
          </p:cNvSpPr>
          <p:nvPr>
            <p:ph type="sldNum" sz="quarter" idx="10"/>
          </p:nvPr>
        </p:nvSpPr>
        <p:spPr/>
        <p:txBody>
          <a:bodyPr/>
          <a:lstStyle/>
          <a:p>
            <a:fld id="{9ED11504-23E3-41ED-B818-1A3A6FD42A0D}" type="slidenum">
              <a:rPr lang="de-DE" smtClean="0"/>
              <a:pPr/>
              <a:t>8</a:t>
            </a:fld>
            <a:endParaRPr lang="de-DE" dirty="0"/>
          </a:p>
        </p:txBody>
      </p:sp>
      <p:sp>
        <p:nvSpPr>
          <p:cNvPr id="7" name="Textplatzhalter 6">
            <a:extLst>
              <a:ext uri="{FF2B5EF4-FFF2-40B4-BE49-F238E27FC236}">
                <a16:creationId xmlns:a16="http://schemas.microsoft.com/office/drawing/2014/main" id="{7EAACCD5-8BEA-D132-BEE5-6BC8BCF5E15C}"/>
              </a:ext>
            </a:extLst>
          </p:cNvPr>
          <p:cNvSpPr>
            <a:spLocks noGrp="1"/>
          </p:cNvSpPr>
          <p:nvPr>
            <p:ph type="body" sz="quarter" idx="14"/>
          </p:nvPr>
        </p:nvSpPr>
        <p:spPr/>
        <p:txBody>
          <a:bodyPr/>
          <a:lstStyle/>
          <a:p>
            <a:endParaRPr lang="de-DE"/>
          </a:p>
        </p:txBody>
      </p:sp>
      <p:sp>
        <p:nvSpPr>
          <p:cNvPr id="13" name="Textfeld 12">
            <a:extLst>
              <a:ext uri="{FF2B5EF4-FFF2-40B4-BE49-F238E27FC236}">
                <a16:creationId xmlns:a16="http://schemas.microsoft.com/office/drawing/2014/main" id="{D86C3A5D-B79D-0964-9EB5-53952A29E237}"/>
              </a:ext>
            </a:extLst>
          </p:cNvPr>
          <p:cNvSpPr txBox="1"/>
          <p:nvPr/>
        </p:nvSpPr>
        <p:spPr>
          <a:xfrm>
            <a:off x="816000" y="1342800"/>
            <a:ext cx="10375875" cy="3970318"/>
          </a:xfrm>
          <a:prstGeom prst="rect">
            <a:avLst/>
          </a:prstGeom>
          <a:noFill/>
        </p:spPr>
        <p:txBody>
          <a:bodyPr wrap="square">
            <a:spAutoFit/>
          </a:bodyPr>
          <a:lstStyle/>
          <a:p>
            <a:pPr marL="285750" indent="-285750">
              <a:buClr>
                <a:srgbClr val="C00000"/>
              </a:buClr>
              <a:buFont typeface="Wingdings" panose="05000000000000000000" pitchFamily="2" charset="2"/>
              <a:buChar char="§"/>
            </a:pPr>
            <a:r>
              <a:rPr lang="en-US" dirty="0"/>
              <a:t>Financing and project management skills are poorly addressed.</a:t>
            </a:r>
          </a:p>
          <a:p>
            <a:pPr marL="285750" indent="-285750">
              <a:buClr>
                <a:srgbClr val="C00000"/>
              </a:buClr>
              <a:buFont typeface="Wingdings" panose="05000000000000000000" pitchFamily="2" charset="2"/>
              <a:buChar char="§"/>
            </a:pPr>
            <a:endParaRPr lang="en-US" dirty="0"/>
          </a:p>
          <a:p>
            <a:pPr marL="285750" indent="-285750">
              <a:buClr>
                <a:srgbClr val="C00000"/>
              </a:buClr>
              <a:buFont typeface="Wingdings" panose="05000000000000000000" pitchFamily="2" charset="2"/>
              <a:buChar char="§"/>
            </a:pPr>
            <a:r>
              <a:rPr lang="en-US" dirty="0"/>
              <a:t>Low cost testing offers missing to get a first impression on product quality before being tested in accredited testing institution.  </a:t>
            </a:r>
          </a:p>
          <a:p>
            <a:pPr>
              <a:buClr>
                <a:srgbClr val="C00000"/>
              </a:buClr>
            </a:pPr>
            <a:endParaRPr lang="en-US" dirty="0"/>
          </a:p>
          <a:p>
            <a:pPr marL="285750" indent="-285750">
              <a:buClr>
                <a:srgbClr val="C00000"/>
              </a:buClr>
              <a:buFont typeface="Wingdings" panose="05000000000000000000" pitchFamily="2" charset="2"/>
              <a:buChar char="§"/>
            </a:pPr>
            <a:r>
              <a:rPr lang="en-US" dirty="0"/>
              <a:t>Lack of dissemination activities towards different potential client groups for solar PV applications. </a:t>
            </a:r>
          </a:p>
          <a:p>
            <a:pPr marL="285750" indent="-285750">
              <a:buClr>
                <a:srgbClr val="C00000"/>
              </a:buClr>
              <a:buFont typeface="Wingdings" panose="05000000000000000000" pitchFamily="2" charset="2"/>
              <a:buChar char="§"/>
            </a:pPr>
            <a:endParaRPr lang="en-US" dirty="0"/>
          </a:p>
          <a:p>
            <a:pPr marL="285750" indent="-285750">
              <a:buClr>
                <a:srgbClr val="C00000"/>
              </a:buClr>
              <a:buFont typeface="Wingdings" panose="05000000000000000000" pitchFamily="2" charset="2"/>
              <a:buChar char="§"/>
            </a:pPr>
            <a:r>
              <a:rPr lang="en-US" dirty="0"/>
              <a:t>Some supporting knowledge and dissemination activities are donor based and thus not continuously financed. </a:t>
            </a:r>
          </a:p>
          <a:p>
            <a:pPr marL="285750" indent="-285750">
              <a:buClr>
                <a:srgbClr val="C00000"/>
              </a:buClr>
              <a:buFont typeface="Wingdings" panose="05000000000000000000" pitchFamily="2" charset="2"/>
              <a:buChar char="§"/>
            </a:pPr>
            <a:endParaRPr lang="de-DE" dirty="0"/>
          </a:p>
          <a:p>
            <a:pPr marL="285750" indent="-285750">
              <a:buClr>
                <a:srgbClr val="C00000"/>
              </a:buClr>
              <a:buFont typeface="Wingdings" panose="05000000000000000000" pitchFamily="2" charset="2"/>
              <a:buChar char="§"/>
            </a:pPr>
            <a:r>
              <a:rPr lang="en-US" dirty="0"/>
              <a:t>Innovation and business incubation activities for SMEs and start-ups not continuously offered and only partially related to PV. </a:t>
            </a:r>
          </a:p>
          <a:p>
            <a:pPr marL="285750" indent="-285750">
              <a:buClr>
                <a:srgbClr val="C00000"/>
              </a:buClr>
              <a:buFont typeface="Wingdings" panose="05000000000000000000" pitchFamily="2" charset="2"/>
              <a:buChar char="§"/>
            </a:pPr>
            <a:endParaRPr lang="en-US" dirty="0"/>
          </a:p>
          <a:p>
            <a:pPr marL="285750" indent="-285750">
              <a:buClr>
                <a:srgbClr val="C00000"/>
              </a:buClr>
              <a:buFont typeface="Wingdings" panose="05000000000000000000" pitchFamily="2" charset="2"/>
              <a:buChar char="§"/>
            </a:pPr>
            <a:r>
              <a:rPr lang="en-US" dirty="0"/>
              <a:t>Development of competency based training curricula for all skills levels (01 – 06 ) are missing. </a:t>
            </a:r>
          </a:p>
        </p:txBody>
      </p:sp>
    </p:spTree>
    <p:extLst>
      <p:ext uri="{BB962C8B-B14F-4D97-AF65-F5344CB8AC3E}">
        <p14:creationId xmlns:p14="http://schemas.microsoft.com/office/powerpoint/2010/main" val="320632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3B99-7DF6-0E1C-735A-83B11087408B}"/>
              </a:ext>
            </a:extLst>
          </p:cNvPr>
          <p:cNvSpPr>
            <a:spLocks noGrp="1"/>
          </p:cNvSpPr>
          <p:nvPr>
            <p:ph type="title"/>
          </p:nvPr>
        </p:nvSpPr>
        <p:spPr/>
        <p:txBody>
          <a:bodyPr/>
          <a:lstStyle/>
          <a:p>
            <a:r>
              <a:rPr lang="en-IN" dirty="0"/>
              <a:t>Possible STAR-C Contributions to Gaps</a:t>
            </a:r>
          </a:p>
        </p:txBody>
      </p:sp>
      <p:sp>
        <p:nvSpPr>
          <p:cNvPr id="3" name="Slide Number Placeholder 2">
            <a:extLst>
              <a:ext uri="{FF2B5EF4-FFF2-40B4-BE49-F238E27FC236}">
                <a16:creationId xmlns:a16="http://schemas.microsoft.com/office/drawing/2014/main" id="{20D615E1-36A8-095F-7C39-7FD336B7B8B6}"/>
              </a:ext>
            </a:extLst>
          </p:cNvPr>
          <p:cNvSpPr>
            <a:spLocks noGrp="1"/>
          </p:cNvSpPr>
          <p:nvPr>
            <p:ph type="sldNum" sz="quarter" idx="10"/>
          </p:nvPr>
        </p:nvSpPr>
        <p:spPr/>
        <p:txBody>
          <a:bodyPr/>
          <a:lstStyle/>
          <a:p>
            <a:fld id="{9ED11504-23E3-41ED-B818-1A3A6FD42A0D}" type="slidenum">
              <a:rPr lang="de-DE" smtClean="0"/>
              <a:pPr/>
              <a:t>9</a:t>
            </a:fld>
            <a:endParaRPr lang="de-DE"/>
          </a:p>
        </p:txBody>
      </p:sp>
      <p:sp>
        <p:nvSpPr>
          <p:cNvPr id="5" name="Text Placeholder 4">
            <a:extLst>
              <a:ext uri="{FF2B5EF4-FFF2-40B4-BE49-F238E27FC236}">
                <a16:creationId xmlns:a16="http://schemas.microsoft.com/office/drawing/2014/main" id="{72E87F2D-9C77-1325-8BE3-6D95134EF4BA}"/>
              </a:ext>
            </a:extLst>
          </p:cNvPr>
          <p:cNvSpPr>
            <a:spLocks noGrp="1"/>
          </p:cNvSpPr>
          <p:nvPr>
            <p:ph type="body" sz="quarter" idx="14"/>
          </p:nvPr>
        </p:nvSpPr>
        <p:spPr/>
        <p:txBody>
          <a:bodyPr/>
          <a:lstStyle/>
          <a:p>
            <a:endParaRPr lang="en-IN"/>
          </a:p>
        </p:txBody>
      </p:sp>
      <p:sp>
        <p:nvSpPr>
          <p:cNvPr id="7" name="Textfeld 6">
            <a:extLst>
              <a:ext uri="{FF2B5EF4-FFF2-40B4-BE49-F238E27FC236}">
                <a16:creationId xmlns:a16="http://schemas.microsoft.com/office/drawing/2014/main" id="{2CA56B27-B615-8AE3-7405-8965177D7C8E}"/>
              </a:ext>
            </a:extLst>
          </p:cNvPr>
          <p:cNvSpPr txBox="1"/>
          <p:nvPr/>
        </p:nvSpPr>
        <p:spPr>
          <a:xfrm>
            <a:off x="815999" y="1156036"/>
            <a:ext cx="10547325" cy="5032147"/>
          </a:xfrm>
          <a:prstGeom prst="rect">
            <a:avLst/>
          </a:prstGeom>
          <a:noFill/>
        </p:spPr>
        <p:txBody>
          <a:bodyPr wrap="square">
            <a:spAutoFit/>
          </a:bodyPr>
          <a:lstStyle/>
          <a:p>
            <a:pPr algn="just">
              <a:spcBef>
                <a:spcPts val="1200"/>
              </a:spcBef>
              <a:spcAft>
                <a:spcPts val="1200"/>
              </a:spcAft>
            </a:pPr>
            <a:r>
              <a:rPr lang="de-DE" b="1" dirty="0">
                <a:ea typeface="Calibri" panose="020F0502020204030204" pitchFamily="34" charset="0"/>
                <a:cs typeface="Times New Roman" panose="02020603050405020304" pitchFamily="18" charset="0"/>
              </a:rPr>
              <a:t>Training </a:t>
            </a:r>
            <a:r>
              <a:rPr lang="de-DE" b="1" dirty="0" err="1">
                <a:ea typeface="Calibri" panose="020F0502020204030204" pitchFamily="34" charset="0"/>
                <a:cs typeface="Times New Roman" panose="02020603050405020304" pitchFamily="18" charset="0"/>
              </a:rPr>
              <a:t>offers</a:t>
            </a:r>
            <a:endParaRPr lang="de-DE" sz="1800" dirty="0">
              <a:effectLst/>
              <a:ea typeface="Calibri" panose="020F0502020204030204" pitchFamily="34" charset="0"/>
              <a:cs typeface="Times New Roman" panose="02020603050405020304" pitchFamily="18" charset="0"/>
            </a:endParaRP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PV training courses are offered towards the main stakeholders of the solar value chain. </a:t>
            </a: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These courses should be registered at / certified by NSDA. </a:t>
            </a: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Offering PV training courses all over the country with local trainer pools. </a:t>
            </a: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Practical training on specific PV applications with hands-on training equipment. </a:t>
            </a: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Different solar applications showcased and monitored at STAR-C.</a:t>
            </a:r>
          </a:p>
          <a:p>
            <a:pPr algn="just">
              <a:spcBef>
                <a:spcPts val="600"/>
              </a:spcBef>
              <a:spcAft>
                <a:spcPts val="600"/>
              </a:spcAft>
              <a:buClr>
                <a:srgbClr val="C00000"/>
              </a:buClr>
            </a:pPr>
            <a:endParaRPr lang="en-GB" b="1" dirty="0">
              <a:ea typeface="Calibri" panose="020F0502020204030204" pitchFamily="34" charset="0"/>
              <a:cs typeface="Times New Roman" panose="02020603050405020304" pitchFamily="18" charset="0"/>
            </a:endParaRP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Increase in qualified personnel in the PV value chain (installer, engineering consultants, project developer, O&amp;M, financing, grid operators, inspectors) </a:t>
            </a: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Better overall O&amp;M and repair performance, especially in rural areas.</a:t>
            </a: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Promotion of energy efficiency for clients from industry &amp; commerce. </a:t>
            </a:r>
          </a:p>
          <a:p>
            <a:pPr marL="285750" indent="-285750" algn="just">
              <a:spcBef>
                <a:spcPts val="600"/>
              </a:spcBef>
              <a:spcAft>
                <a:spcPts val="600"/>
              </a:spcAft>
              <a:buClr>
                <a:srgbClr val="C00000"/>
              </a:buClr>
              <a:buFont typeface="Wingdings" panose="05000000000000000000" pitchFamily="2" charset="2"/>
              <a:buChar char="ü"/>
            </a:pPr>
            <a:r>
              <a:rPr lang="en-GB" dirty="0">
                <a:ea typeface="Calibri" panose="020F0502020204030204" pitchFamily="34" charset="0"/>
                <a:cs typeface="Times New Roman" panose="02020603050405020304" pitchFamily="18" charset="0"/>
              </a:rPr>
              <a:t>Bridging rural e-mobility and grid integration (e.g. adapted charging regimes).</a:t>
            </a:r>
          </a:p>
        </p:txBody>
      </p:sp>
      <p:sp>
        <p:nvSpPr>
          <p:cNvPr id="4" name="Pfeil: nach rechts 3">
            <a:extLst>
              <a:ext uri="{FF2B5EF4-FFF2-40B4-BE49-F238E27FC236}">
                <a16:creationId xmlns:a16="http://schemas.microsoft.com/office/drawing/2014/main" id="{4E66ABB1-D21A-44C7-0359-0E61AFC093B0}"/>
              </a:ext>
            </a:extLst>
          </p:cNvPr>
          <p:cNvSpPr/>
          <p:nvPr/>
        </p:nvSpPr>
        <p:spPr>
          <a:xfrm>
            <a:off x="933450" y="3838575"/>
            <a:ext cx="1038225" cy="333375"/>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67473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NAC_masterdesign_11-2013">
  <a:themeElements>
    <a:clrScheme name="RENAC">
      <a:dk1>
        <a:sysClr val="windowText" lastClr="000000"/>
      </a:dk1>
      <a:lt1>
        <a:srgbClr val="FFFFFF"/>
      </a:lt1>
      <a:dk2>
        <a:srgbClr val="B51621"/>
      </a:dk2>
      <a:lt2>
        <a:srgbClr val="D9D9D9"/>
      </a:lt2>
      <a:accent1>
        <a:srgbClr val="92A84E"/>
      </a:accent1>
      <a:accent2>
        <a:srgbClr val="172983"/>
      </a:accent2>
      <a:accent3>
        <a:srgbClr val="869EB8"/>
      </a:accent3>
      <a:accent4>
        <a:srgbClr val="7D577C"/>
      </a:accent4>
      <a:accent5>
        <a:srgbClr val="45756D"/>
      </a:accent5>
      <a:accent6>
        <a:srgbClr val="EE7906"/>
      </a:accent6>
      <a:hlink>
        <a:srgbClr val="172983"/>
      </a:hlink>
      <a:folHlink>
        <a:srgbClr val="9D9D9D"/>
      </a:folHlink>
    </a:clrScheme>
    <a:fontScheme name="RENAC_font_11-201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3111</Words>
  <Application>Microsoft Office PowerPoint</Application>
  <PresentationFormat>Breitbild</PresentationFormat>
  <Paragraphs>379</Paragraphs>
  <Slides>30</Slides>
  <Notes>28</Notes>
  <HiddenSlides>1</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2</vt:i4>
      </vt:variant>
      <vt:variant>
        <vt:lpstr>Folientitel</vt:lpstr>
      </vt:variant>
      <vt:variant>
        <vt:i4>30</vt:i4>
      </vt:variant>
    </vt:vector>
  </HeadingPairs>
  <TitlesOfParts>
    <vt:vector size="41" baseType="lpstr">
      <vt:lpstr>Arial</vt:lpstr>
      <vt:lpstr>Arial Unicode MS</vt:lpstr>
      <vt:lpstr>Calibri</vt:lpstr>
      <vt:lpstr>Calibri Light</vt:lpstr>
      <vt:lpstr>Tahoma</vt:lpstr>
      <vt:lpstr>Times New Roman</vt:lpstr>
      <vt:lpstr>Wingdings</vt:lpstr>
      <vt:lpstr>RENAC_masterdesign_11-2013</vt:lpstr>
      <vt:lpstr>Benutzerdefiniertes Design</vt:lpstr>
      <vt:lpstr>think-cell Folie</vt:lpstr>
      <vt:lpstr>Document</vt:lpstr>
      <vt:lpstr>PowerPoint-Präsentation</vt:lpstr>
      <vt:lpstr>Objectives of STAR-C Country Assessment and Concept for Bangladesh</vt:lpstr>
      <vt:lpstr>Tasks within STAR-C Assignment for Bangladesh</vt:lpstr>
      <vt:lpstr>Consultation Workshop at Power Division (October 2023)</vt:lpstr>
      <vt:lpstr>Shared Findings of Stakeholder Workshop</vt:lpstr>
      <vt:lpstr>Interviews and Visits to Institutions</vt:lpstr>
      <vt:lpstr>Main Findings (Gap Analysis)</vt:lpstr>
      <vt:lpstr>Main Findings (Gap Analysis)</vt:lpstr>
      <vt:lpstr>Possible STAR-C Contributions to Gaps</vt:lpstr>
      <vt:lpstr>Possible STAR-C Contributions to Gaps</vt:lpstr>
      <vt:lpstr>Country Assessment and Development of a Project Report</vt:lpstr>
      <vt:lpstr>STAR-C: Training Concept</vt:lpstr>
      <vt:lpstr>Training List (Examples)</vt:lpstr>
      <vt:lpstr>STAR-C Training Concept</vt:lpstr>
      <vt:lpstr>Curricula Example</vt:lpstr>
      <vt:lpstr>Testing</vt:lpstr>
      <vt:lpstr>Training Center</vt:lpstr>
      <vt:lpstr>Knowledge Management &amp; Dissemination</vt:lpstr>
      <vt:lpstr>Knowledge Management &amp; Dissemination - Proposed Activities for STAR-C</vt:lpstr>
      <vt:lpstr>Innovation and Incubation – Situation</vt:lpstr>
      <vt:lpstr>Innovation and Incubation – Proposed Activities for STAR-C</vt:lpstr>
      <vt:lpstr>STAR-C Host Institution Proposal</vt:lpstr>
      <vt:lpstr>Recommendations for the STAR-C Host Institution</vt:lpstr>
      <vt:lpstr>Training rigs, hardware and software, tools</vt:lpstr>
      <vt:lpstr>Expectations for a Successfully Established STAR-Centre (4 Years)</vt:lpstr>
      <vt:lpstr>Expectations for a Successfully Established STAR-Centre (4 Years)</vt:lpstr>
      <vt:lpstr>Timetable</vt:lpstr>
      <vt:lpstr>Open Forum and Q&amp;A </vt:lpstr>
      <vt:lpstr>Closure</vt:lpstr>
      <vt:lpstr>PowerPoint-Präsentation</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 Raman Kumar</dc:creator>
  <cp:lastModifiedBy>Berthold Breid</cp:lastModifiedBy>
  <cp:revision>265</cp:revision>
  <dcterms:created xsi:type="dcterms:W3CDTF">2022-06-27T06:01:12Z</dcterms:created>
  <dcterms:modified xsi:type="dcterms:W3CDTF">2024-01-28T21:55:19Z</dcterms:modified>
</cp:coreProperties>
</file>